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2" r:id="rId3"/>
    <p:sldId id="278" r:id="rId4"/>
    <p:sldId id="279" r:id="rId5"/>
    <p:sldId id="257" r:id="rId6"/>
    <p:sldId id="258" r:id="rId7"/>
    <p:sldId id="259" r:id="rId8"/>
    <p:sldId id="260" r:id="rId9"/>
    <p:sldId id="261" r:id="rId10"/>
    <p:sldId id="262" r:id="rId11"/>
    <p:sldId id="283" r:id="rId12"/>
    <p:sldId id="284" r:id="rId13"/>
    <p:sldId id="285" r:id="rId14"/>
    <p:sldId id="266" r:id="rId15"/>
    <p:sldId id="286" r:id="rId16"/>
    <p:sldId id="263" r:id="rId17"/>
    <p:sldId id="264" r:id="rId18"/>
    <p:sldId id="280" r:id="rId19"/>
    <p:sldId id="281" r:id="rId20"/>
    <p:sldId id="265" r:id="rId21"/>
    <p:sldId id="267" r:id="rId22"/>
    <p:sldId id="268" r:id="rId23"/>
    <p:sldId id="270" r:id="rId24"/>
    <p:sldId id="269" r:id="rId25"/>
    <p:sldId id="287" r:id="rId26"/>
    <p:sldId id="276" r:id="rId27"/>
    <p:sldId id="272" r:id="rId28"/>
    <p:sldId id="274" r:id="rId29"/>
    <p:sldId id="275" r:id="rId30"/>
  </p:sldIdLst>
  <p:sldSz cx="9144000" cy="6858000" type="screen4x3"/>
  <p:notesSz cx="6954838" cy="93091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4"/>
    <a:srgbClr val="000066"/>
    <a:srgbClr val="3A5047"/>
    <a:srgbClr val="EAEAEA"/>
    <a:srgbClr val="C0C0C0"/>
    <a:srgbClr val="2D385D"/>
    <a:srgbClr val="827F08"/>
    <a:srgbClr val="A89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4663" cy="466725"/>
          </a:xfrm>
          <a:prstGeom prst="rect">
            <a:avLst/>
          </a:prstGeom>
        </p:spPr>
        <p:txBody>
          <a:bodyPr vert="horz" lIns="92927" tIns="46463" rIns="92927" bIns="46463" rtlCol="0"/>
          <a:lstStyle>
            <a:lvl1pPr algn="l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wrap="square" lIns="92927" tIns="46463" rIns="92927" bIns="464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2FBDBD-FECC-7B4D-8F76-9794880B9828}" type="datetimeFigureOut">
              <a:rPr lang="en-US"/>
              <a:pPr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0788"/>
            <a:ext cx="3014663" cy="466725"/>
          </a:xfrm>
          <a:prstGeom prst="rect">
            <a:avLst/>
          </a:prstGeom>
        </p:spPr>
        <p:txBody>
          <a:bodyPr vert="horz" lIns="92927" tIns="46463" rIns="92927" bIns="46463" rtlCol="0" anchor="b"/>
          <a:lstStyle>
            <a:lvl1pPr algn="l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0788"/>
            <a:ext cx="3013075" cy="466725"/>
          </a:xfrm>
          <a:prstGeom prst="rect">
            <a:avLst/>
          </a:prstGeom>
        </p:spPr>
        <p:txBody>
          <a:bodyPr vert="horz" wrap="square" lIns="92927" tIns="46463" rIns="92927" bIns="464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C59308-0C6A-E34A-BEE0-1F870796B5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26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7" tIns="46463" rIns="92927" bIns="4646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7" tIns="46463" rIns="92927" bIns="4646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21188"/>
            <a:ext cx="5564188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7" tIns="46463" rIns="92927" bIns="464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146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7" tIns="46463" rIns="92927" bIns="4646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7" tIns="46463" rIns="92927" bIns="464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7AC42F-4B64-2F4B-AF78-E10B652B2D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37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B2D3E9-D270-C14D-BF38-082505D0003A}" type="slidenum">
              <a:rPr lang="en-US"/>
              <a:pPr/>
              <a:t>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3764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10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8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64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16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8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01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24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57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65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51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53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33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93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80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65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02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976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84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35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3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56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11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91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74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63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1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charset="2"/>
              <a:buNone/>
              <a:defRPr b="1"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80AAE-7F77-8E4E-B861-95175F7BF9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95C09-D2CA-AD4B-AA66-C4892BDC4E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A6E3-FBC2-5A41-9ABD-88DA5CD4FA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8E4ED-F143-4F40-82D7-75CCBE4960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A32C1-1A3C-E642-A5BB-2049D85BA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BC873-960F-5041-846B-8AA74C6321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3F2D1-1729-AD49-BD2F-4BCD133921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53C6A-101F-B649-AF36-2EE992CF1D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CDFEF-BA0C-BF40-BF6F-14C54ECE9A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95300-D239-3340-9AEA-C0A46135D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3AA7C-29E3-7747-9D52-016617F29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60209-4D09-8042-B1C5-6079FE72F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B220B-BCB3-404D-85A4-0C1AFE9677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50CBDD-FD62-1040-ACC0-3523D9C363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-107" charset="2"/>
        <a:buChar char="n"/>
        <a:defRPr kumimoji="1"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-107" charset="2"/>
        <a:buChar char="n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-107" charset="2"/>
        <a:buChar char="n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-107" charset="2"/>
        <a:buChar char="n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-107" charset="2"/>
        <a:buChar char="n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dcasts.usu.edu/Podcasts/safe_food_handling/2010-02-03/Prime_Time_Thursday_Safe_Food_Handling-video.mp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EkehFkhWf4&amp;feature=relat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w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Food-Borne Illnesses and Sanitation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itchFamily="-107" charset="2"/>
              <a:buNone/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Foods 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&amp; Nutrition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Staphylococcus</a:t>
            </a: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5105400" cy="50292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Source</a:t>
            </a:r>
          </a:p>
          <a:p>
            <a:pPr lvl="1"/>
            <a:r>
              <a:rPr lang="en-US" dirty="0"/>
              <a:t>Human skin, nose &amp; throat; passed by not washing </a:t>
            </a:r>
            <a:r>
              <a:rPr lang="en-US" dirty="0" smtClean="0"/>
              <a:t>hands</a:t>
            </a:r>
            <a:endParaRPr lang="en-US" dirty="0"/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Symptoms</a:t>
            </a:r>
          </a:p>
          <a:p>
            <a:pPr lvl="1"/>
            <a:r>
              <a:rPr lang="en-US" dirty="0"/>
              <a:t>Nausea</a:t>
            </a:r>
          </a:p>
          <a:p>
            <a:pPr lvl="1"/>
            <a:r>
              <a:rPr lang="en-US" dirty="0"/>
              <a:t>Vomiting</a:t>
            </a:r>
          </a:p>
          <a:p>
            <a:pPr lvl="1"/>
            <a:r>
              <a:rPr lang="en-US" dirty="0"/>
              <a:t>Diarrhea</a:t>
            </a:r>
          </a:p>
          <a:p>
            <a:pPr lvl="1">
              <a:buFont typeface="Wingdings" pitchFamily="-107" charset="2"/>
              <a:buNone/>
            </a:pPr>
            <a:r>
              <a:rPr lang="en-US" dirty="0" smtClean="0"/>
              <a:t>**</a:t>
            </a:r>
            <a:r>
              <a:rPr lang="en-US" b="1" dirty="0"/>
              <a:t>Similar to </a:t>
            </a:r>
            <a:r>
              <a:rPr lang="en-US" b="1" dirty="0" smtClean="0"/>
              <a:t>a nasty flu </a:t>
            </a:r>
            <a:r>
              <a:rPr lang="en-US" b="1" dirty="0"/>
              <a:t>or cold</a:t>
            </a:r>
            <a:endParaRPr lang="en-US" dirty="0"/>
          </a:p>
          <a:p>
            <a:pPr lvl="1">
              <a:buFont typeface="Wingdings" pitchFamily="-107" charset="2"/>
              <a:buNone/>
            </a:pPr>
            <a:endParaRPr lang="en-US" dirty="0"/>
          </a:p>
          <a:p>
            <a:pPr lvl="1">
              <a:buFont typeface="Wingdings" pitchFamily="-107" charset="2"/>
              <a:buNone/>
            </a:pPr>
            <a:endParaRPr lang="en-US" dirty="0"/>
          </a:p>
        </p:txBody>
      </p:sp>
      <p:pic>
        <p:nvPicPr>
          <p:cNvPr id="10244" name="Picture 8" descr="j01368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048000"/>
            <a:ext cx="2819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1" descr="fd0160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343400"/>
            <a:ext cx="129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Norovirus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Source</a:t>
            </a:r>
          </a:p>
          <a:p>
            <a:pPr lvl="1"/>
            <a:r>
              <a:rPr lang="en-US" sz="2000" dirty="0" smtClean="0"/>
              <a:t>Raw/undercooked oysters</a:t>
            </a:r>
          </a:p>
          <a:p>
            <a:pPr lvl="1"/>
            <a:r>
              <a:rPr lang="en-US" sz="2000" dirty="0" smtClean="0"/>
              <a:t>Raw produce</a:t>
            </a:r>
          </a:p>
          <a:p>
            <a:pPr lvl="1"/>
            <a:r>
              <a:rPr lang="en-US" sz="2000" dirty="0" smtClean="0"/>
              <a:t>Contaminated water</a:t>
            </a:r>
          </a:p>
          <a:p>
            <a:pPr lvl="1"/>
            <a:r>
              <a:rPr lang="en-US" sz="2000" dirty="0" smtClean="0"/>
              <a:t>Foods that aren’t reheated after contact with norovirus</a:t>
            </a:r>
            <a:endParaRPr lang="en-US" sz="2000" dirty="0"/>
          </a:p>
          <a:p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Symptoms</a:t>
            </a:r>
          </a:p>
          <a:p>
            <a:pPr lvl="1"/>
            <a:r>
              <a:rPr lang="en-US" sz="1800" dirty="0" smtClean="0"/>
              <a:t>Nausea</a:t>
            </a:r>
          </a:p>
          <a:p>
            <a:pPr lvl="1"/>
            <a:r>
              <a:rPr lang="en-US" sz="1800" dirty="0" smtClean="0"/>
              <a:t>Watery diarrhea</a:t>
            </a:r>
          </a:p>
          <a:p>
            <a:pPr lvl="1"/>
            <a:r>
              <a:rPr lang="en-US" sz="1800" dirty="0" smtClean="0"/>
              <a:t>Stomach cramps</a:t>
            </a:r>
          </a:p>
          <a:p>
            <a:r>
              <a:rPr lang="en-US" sz="2800" dirty="0" smtClean="0">
                <a:ea typeface="ＭＳ Ｐゴシック" pitchFamily="-107" charset="-128"/>
                <a:cs typeface="ＭＳ Ｐゴシック" pitchFamily="-107" charset="-128"/>
              </a:rPr>
              <a:t>Prevention</a:t>
            </a:r>
            <a:r>
              <a:rPr lang="en-US" sz="3200" dirty="0" smtClean="0">
                <a:ea typeface="ＭＳ Ｐゴシック" pitchFamily="-107" charset="-128"/>
                <a:cs typeface="ＭＳ Ｐゴシック" pitchFamily="-107" charset="-128"/>
              </a:rPr>
              <a:t>:</a:t>
            </a:r>
            <a:endParaRPr lang="en-US" sz="3200" dirty="0">
              <a:ea typeface="ＭＳ Ｐゴシック" pitchFamily="-107" charset="-128"/>
              <a:cs typeface="ＭＳ Ｐゴシック" pitchFamily="-107" charset="-128"/>
            </a:endParaRPr>
          </a:p>
          <a:p>
            <a:pPr lvl="1"/>
            <a:r>
              <a:rPr lang="en-US" sz="2000" dirty="0" smtClean="0"/>
              <a:t>Stay hydrated!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508" y="2362200"/>
            <a:ext cx="457789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Clostridium </a:t>
            </a:r>
            <a:r>
              <a:rPr lang="en-US" dirty="0" err="1" smtClean="0"/>
              <a:t>Perfringens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200" b="0" dirty="0" smtClean="0"/>
              <a:t>“The food service germ”</a:t>
            </a:r>
            <a:endParaRPr lang="en-US" sz="32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Source</a:t>
            </a:r>
          </a:p>
          <a:p>
            <a:pPr lvl="1"/>
            <a:r>
              <a:rPr lang="en-US" sz="2400" dirty="0" smtClean="0"/>
              <a:t>Meat products: stews, casseroles &amp; gravy</a:t>
            </a:r>
            <a:endParaRPr lang="en-US" sz="2400" dirty="0"/>
          </a:p>
          <a:p>
            <a:pPr lvl="1"/>
            <a:r>
              <a:rPr lang="en-US" sz="2400" dirty="0" smtClean="0"/>
              <a:t>Food left out on counter </a:t>
            </a:r>
          </a:p>
          <a:p>
            <a:r>
              <a:rPr lang="en-US" sz="2800" dirty="0" smtClean="0">
                <a:ea typeface="ＭＳ Ｐゴシック" pitchFamily="-107" charset="-128"/>
                <a:cs typeface="ＭＳ Ｐゴシック" pitchFamily="-107" charset="-128"/>
              </a:rPr>
              <a:t>Symptoms</a:t>
            </a:r>
            <a:endParaRPr lang="en-US" sz="2800" dirty="0">
              <a:ea typeface="ＭＳ Ｐゴシック" pitchFamily="-107" charset="-128"/>
              <a:cs typeface="ＭＳ Ｐゴシック" pitchFamily="-107" charset="-128"/>
            </a:endParaRPr>
          </a:p>
          <a:p>
            <a:pPr lvl="1"/>
            <a:r>
              <a:rPr lang="en-US" sz="1800" dirty="0" smtClean="0"/>
              <a:t>Abdominal pain</a:t>
            </a:r>
          </a:p>
          <a:p>
            <a:pPr lvl="1"/>
            <a:r>
              <a:rPr lang="en-US" sz="1800" dirty="0" smtClean="0"/>
              <a:t>Cramps </a:t>
            </a:r>
          </a:p>
          <a:p>
            <a:pPr lvl="1"/>
            <a:r>
              <a:rPr lang="en-US" sz="1800" dirty="0" smtClean="0"/>
              <a:t>Diarrhea</a:t>
            </a:r>
            <a:endParaRPr lang="en-US" sz="1800" dirty="0"/>
          </a:p>
          <a:p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Prevention:</a:t>
            </a:r>
          </a:p>
          <a:p>
            <a:pPr lvl="1"/>
            <a:r>
              <a:rPr lang="en-US" sz="2000" dirty="0" smtClean="0"/>
              <a:t>Cook meats thoroughly</a:t>
            </a:r>
          </a:p>
          <a:p>
            <a:pPr lvl="1"/>
            <a:r>
              <a:rPr lang="en-US" sz="2000" dirty="0" smtClean="0"/>
              <a:t>Reheat foods properly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8175"/>
          <a:stretch/>
        </p:blipFill>
        <p:spPr>
          <a:xfrm>
            <a:off x="4429125" y="2133600"/>
            <a:ext cx="45624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Campylobacter SSP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Source</a:t>
            </a:r>
          </a:p>
          <a:p>
            <a:pPr lvl="1"/>
            <a:r>
              <a:rPr lang="en-US" sz="2400" dirty="0" smtClean="0"/>
              <a:t>Raw and undercooked poultry</a:t>
            </a:r>
          </a:p>
          <a:p>
            <a:pPr lvl="1"/>
            <a:r>
              <a:rPr lang="en-US" sz="2400" dirty="0" smtClean="0"/>
              <a:t>Unpasteurized milk</a:t>
            </a:r>
          </a:p>
          <a:p>
            <a:pPr lvl="1"/>
            <a:r>
              <a:rPr lang="en-US" sz="2400" dirty="0" smtClean="0"/>
              <a:t>Contaminated water</a:t>
            </a:r>
            <a:endParaRPr lang="en-US" sz="2400" dirty="0"/>
          </a:p>
          <a:p>
            <a:r>
              <a:rPr lang="en-US" sz="2800" dirty="0" smtClean="0">
                <a:ea typeface="ＭＳ Ｐゴシック" pitchFamily="-107" charset="-128"/>
                <a:cs typeface="ＭＳ Ｐゴシック" pitchFamily="-107" charset="-128"/>
              </a:rPr>
              <a:t> Symptoms</a:t>
            </a:r>
            <a:endParaRPr lang="en-US" sz="2800" dirty="0">
              <a:ea typeface="ＭＳ Ｐゴシック" pitchFamily="-107" charset="-128"/>
              <a:cs typeface="ＭＳ Ｐゴシック" pitchFamily="-107" charset="-128"/>
            </a:endParaRPr>
          </a:p>
          <a:p>
            <a:pPr lvl="1"/>
            <a:r>
              <a:rPr lang="en-US" sz="1800" dirty="0" smtClean="0"/>
              <a:t>Upset stomach</a:t>
            </a:r>
          </a:p>
          <a:p>
            <a:r>
              <a:rPr lang="en-US" sz="2800" dirty="0" smtClean="0">
                <a:ea typeface="ＭＳ Ｐゴシック" pitchFamily="-107" charset="-128"/>
                <a:cs typeface="ＭＳ Ｐゴシック" pitchFamily="-107" charset="-128"/>
              </a:rPr>
              <a:t>Prevention</a:t>
            </a:r>
            <a:endParaRPr lang="en-US" sz="2800" dirty="0">
              <a:ea typeface="ＭＳ Ｐゴシック" pitchFamily="-107" charset="-128"/>
              <a:cs typeface="ＭＳ Ｐゴシック" pitchFamily="-107" charset="-128"/>
            </a:endParaRPr>
          </a:p>
          <a:p>
            <a:pPr lvl="1"/>
            <a:r>
              <a:rPr lang="en-US" sz="1800" dirty="0" smtClean="0"/>
              <a:t>Use a thermometer!</a:t>
            </a:r>
          </a:p>
          <a:p>
            <a:pPr lvl="1"/>
            <a:r>
              <a:rPr lang="en-US" sz="1800" dirty="0" smtClean="0"/>
              <a:t>Be careful of water sources</a:t>
            </a:r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tretch>
            <a:fillRect/>
          </a:stretch>
        </p:blipFill>
        <p:spPr>
          <a:xfrm>
            <a:off x="4469296" y="1219200"/>
            <a:ext cx="4343400" cy="2895600"/>
          </a:xfrm>
          <a:prstGeom prst="rect">
            <a:avLst/>
          </a:prstGeom>
        </p:spPr>
      </p:pic>
      <p:pic>
        <p:nvPicPr>
          <p:cNvPr id="1026" name="Picture 2" descr="http://u6efc47qb7f1g5v06kf9kfdcn.wpengine.netdna-cdn.com/wp-content/uploads/2011/06/RAW_MILK_Milk_Bott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86200"/>
            <a:ext cx="3454400" cy="230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0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Food Borne Illness Statistics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ea typeface="ＭＳ Ｐゴシック" pitchFamily="-107" charset="-128"/>
                <a:cs typeface="ＭＳ Ｐゴシック" pitchFamily="-107" charset="-128"/>
              </a:rPr>
              <a:t>The CDC estimates that food borne illnesses cause:</a:t>
            </a:r>
          </a:p>
          <a:p>
            <a:pPr lvl="1"/>
            <a:endParaRPr lang="en-US"/>
          </a:p>
          <a:p>
            <a:pPr lvl="1"/>
            <a:r>
              <a:rPr lang="en-US"/>
              <a:t>approximately 76 million illnesses</a:t>
            </a:r>
          </a:p>
          <a:p>
            <a:pPr lvl="1"/>
            <a:endParaRPr lang="en-US"/>
          </a:p>
          <a:p>
            <a:pPr lvl="1"/>
            <a:r>
              <a:rPr lang="en-US"/>
              <a:t>325,000 hospitalizations</a:t>
            </a:r>
          </a:p>
          <a:p>
            <a:pPr lvl="1"/>
            <a:endParaRPr lang="en-US"/>
          </a:p>
          <a:p>
            <a:pPr lvl="1"/>
            <a:r>
              <a:rPr lang="en-US"/>
              <a:t>5,000 deaths in the United States each year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YOPI’s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Young, Old, Pregnant &amp; Immune- Compromised</a:t>
            </a:r>
          </a:p>
          <a:p>
            <a:endParaRPr lang="en-US" dirty="0"/>
          </a:p>
          <a:p>
            <a:r>
              <a:rPr lang="en-US" dirty="0" smtClean="0"/>
              <a:t>People that fall into these four categories are </a:t>
            </a:r>
            <a:r>
              <a:rPr lang="en-US" b="1" dirty="0" smtClean="0"/>
              <a:t>most vulnerable</a:t>
            </a:r>
            <a:r>
              <a:rPr lang="en-US" dirty="0" smtClean="0"/>
              <a:t> to food-borne illness.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Prevention: Preparation 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Wash Hands 20 seconds, hot soapy water</a:t>
            </a:r>
          </a:p>
        </p:txBody>
      </p:sp>
      <p:pic>
        <p:nvPicPr>
          <p:cNvPr id="12292" name="Picture 4" descr="handwashing_chart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3 Sanitation Tips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Black" pitchFamily="-107" charset="0"/>
                <a:ea typeface="ＭＳ Ｐゴシック" pitchFamily="-107" charset="-128"/>
                <a:cs typeface="ＭＳ Ｐゴシック" pitchFamily="-107" charset="-128"/>
              </a:rPr>
              <a:t>Clean and sanitize work surfaces</a:t>
            </a:r>
          </a:p>
          <a:p>
            <a:endParaRPr lang="en-US" dirty="0">
              <a:latin typeface="Arial Black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dirty="0">
                <a:latin typeface="Arial Black" pitchFamily="-107" charset="0"/>
                <a:ea typeface="ＭＳ Ｐゴシック" pitchFamily="-107" charset="-128"/>
                <a:cs typeface="ＭＳ Ｐゴシック" pitchFamily="-107" charset="-128"/>
              </a:rPr>
              <a:t>Wash dishes in hot soapy water </a:t>
            </a:r>
          </a:p>
          <a:p>
            <a:endParaRPr lang="en-US" dirty="0">
              <a:latin typeface="Arial Black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b="1" u="sng" dirty="0">
                <a:latin typeface="Arial Black" pitchFamily="-107" charset="0"/>
                <a:ea typeface="ＭＳ Ｐゴシック" pitchFamily="-107" charset="-128"/>
                <a:cs typeface="ＭＳ Ｐゴシック" pitchFamily="-107" charset="-128"/>
              </a:rPr>
              <a:t>Use plastic or nonporous cutting </a:t>
            </a:r>
            <a:r>
              <a:rPr lang="en-US" b="1" u="sng" dirty="0" smtClean="0">
                <a:latin typeface="Arial Black" pitchFamily="-107" charset="0"/>
                <a:ea typeface="ＭＳ Ｐゴシック" pitchFamily="-107" charset="-128"/>
                <a:cs typeface="ＭＳ Ｐゴシック" pitchFamily="-107" charset="-128"/>
              </a:rPr>
              <a:t>boards</a:t>
            </a:r>
            <a:r>
              <a:rPr lang="en-US" b="1" dirty="0" smtClean="0">
                <a:latin typeface="Arial Black" pitchFamily="-107" charset="0"/>
                <a:ea typeface="ＭＳ Ｐゴシック" pitchFamily="-107" charset="-128"/>
                <a:cs typeface="ＭＳ Ｐゴシック" pitchFamily="-107" charset="-128"/>
              </a:rPr>
              <a:t> for cutting raw </a:t>
            </a:r>
          </a:p>
          <a:p>
            <a:pPr marL="0" indent="0">
              <a:buNone/>
            </a:pPr>
            <a:r>
              <a:rPr lang="en-US" b="1" dirty="0">
                <a:latin typeface="Arial Black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b="1" dirty="0" smtClean="0">
                <a:latin typeface="Arial Black" pitchFamily="-107" charset="0"/>
                <a:ea typeface="ＭＳ Ｐゴシック" pitchFamily="-107" charset="-128"/>
                <a:cs typeface="ＭＳ Ｐゴシック" pitchFamily="-107" charset="-128"/>
              </a:rPr>
              <a:t> meats &amp; raw poultry</a:t>
            </a:r>
            <a:endParaRPr lang="en-US" b="1" u="sng" dirty="0">
              <a:latin typeface="Arial Black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buFont typeface="Wingdings" pitchFamily="-107" charset="2"/>
              <a:buNone/>
            </a:pP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3316" name="Picture 4" descr="j04079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648200"/>
            <a:ext cx="18415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surfaces that touch raw meat, poultry, or eggs: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r>
              <a:rPr lang="en-US" sz="5400" dirty="0" smtClean="0"/>
              <a:t>Soap</a:t>
            </a:r>
          </a:p>
          <a:p>
            <a:pPr lvl="4"/>
            <a:r>
              <a:rPr lang="en-US" sz="5400" dirty="0" smtClean="0"/>
              <a:t>Hot water</a:t>
            </a:r>
          </a:p>
          <a:p>
            <a:pPr lvl="4"/>
            <a:r>
              <a:rPr lang="en-US" sz="5400" dirty="0" smtClean="0"/>
              <a:t>Bleach spray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786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Safety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3"/>
              </a:rPr>
              <a:t>How clean are you?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Microbes Music Video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>
                <a:hlinkClick r:id="rId3"/>
              </a:rPr>
              <a:t>https://www.youtube.com/watch?v=1EkehFkhWf4&amp;feature=related</a:t>
            </a:r>
            <a:r>
              <a:rPr lang="en-US" i="1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2246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079500"/>
            <a:ext cx="22098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Prevention Preparation: Cont.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5029200"/>
          </a:xfrm>
        </p:spPr>
        <p:txBody>
          <a:bodyPr/>
          <a:lstStyle/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Don’t eat pink ground beef</a:t>
            </a:r>
          </a:p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Don’t eat raw eggs (even cookie dough!)</a:t>
            </a:r>
          </a:p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Always wash items after they come in contact with raw meat</a:t>
            </a:r>
          </a:p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Never placed cooked food on plate that held raw meat</a:t>
            </a:r>
          </a:p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Wash fruits and vegetables</a:t>
            </a:r>
          </a:p>
          <a:p>
            <a:pPr>
              <a:buFont typeface="Wingdings" pitchFamily="-107" charset="2"/>
              <a:buNone/>
            </a:pPr>
            <a:endParaRPr lang="en-US"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buFont typeface="Wingdings" pitchFamily="-107" charset="2"/>
              <a:buNone/>
            </a:pPr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4341" name="Picture 5" descr="PH108_0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9530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Prevention: Storage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Throw food with off-odor away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Don’t use bulging cans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Store raw meat covered in fridge so it will not contaminate other foods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Keep freezer at </a:t>
            </a:r>
            <a:r>
              <a:rPr lang="en-US" b="1">
                <a:ea typeface="ＭＳ Ｐゴシック" pitchFamily="-107" charset="-128"/>
                <a:cs typeface="ＭＳ Ｐゴシック" pitchFamily="-107" charset="-128"/>
              </a:rPr>
              <a:t>0*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Store foods in fridge</a:t>
            </a:r>
          </a:p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5364" name="Picture 7" descr="slime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143000"/>
            <a:ext cx="1905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fuligo3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076825"/>
            <a:ext cx="247173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j035458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105400"/>
            <a:ext cx="24574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Danger Zone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Temperature range of danger zone:</a:t>
            </a:r>
          </a:p>
          <a:p>
            <a:pPr>
              <a:buFont typeface="Wingdings" pitchFamily="-107" charset="2"/>
              <a:buNone/>
            </a:pPr>
            <a:r>
              <a:rPr lang="en-US" sz="5500" b="1">
                <a:ea typeface="ＭＳ Ｐゴシック" pitchFamily="-107" charset="-128"/>
                <a:cs typeface="ＭＳ Ｐゴシック" pitchFamily="-107" charset="-128"/>
              </a:rPr>
              <a:t>41°-135°</a:t>
            </a:r>
          </a:p>
          <a:p>
            <a:pPr lvl="1">
              <a:buFont typeface="Wingdings" pitchFamily="-107" charset="2"/>
              <a:buNone/>
            </a:pPr>
            <a:endParaRPr lang="en-US"/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Bacteria reproduce rapidly</a:t>
            </a:r>
          </a:p>
          <a:p>
            <a:pPr lvl="1"/>
            <a:r>
              <a:rPr lang="en-US"/>
              <a:t>Freezer stops bacteria growth</a:t>
            </a:r>
          </a:p>
          <a:p>
            <a:pPr lvl="1"/>
            <a:r>
              <a:rPr lang="en-US"/>
              <a:t>Fridge </a:t>
            </a:r>
            <a:r>
              <a:rPr lang="en-US" u="sng"/>
              <a:t>slows</a:t>
            </a:r>
            <a:r>
              <a:rPr lang="en-US"/>
              <a:t> bacteria growth</a:t>
            </a:r>
          </a:p>
          <a:p>
            <a:pPr>
              <a:buFont typeface="Wingdings" pitchFamily="-107" charset="2"/>
              <a:buNone/>
            </a:pPr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6388" name="Picture 6" descr="http://www.aspenpitkin.com/Portals/0/images/City/envhealth/restaurant%203a%20updat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2475" y="2286000"/>
            <a:ext cx="32004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Thawing Foods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In the fridge (this may take 2-3 days)</a:t>
            </a:r>
          </a:p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buFont typeface="Wingdings" pitchFamily="-107" charset="2"/>
              <a:buNone/>
            </a:pPr>
            <a:endParaRPr lang="en-US"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In the microwave</a:t>
            </a:r>
          </a:p>
          <a:p>
            <a:pPr>
              <a:buFont typeface="Wingdings" pitchFamily="-107" charset="2"/>
              <a:buNone/>
            </a:pPr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9460" name="Picture 4" descr="j03112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362200"/>
            <a:ext cx="13081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j03356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876800"/>
            <a:ext cx="25908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a typeface="ＭＳ Ｐゴシック" pitchFamily="-107" charset="-128"/>
                <a:cs typeface="ＭＳ Ｐゴシック" pitchFamily="-107" charset="-128"/>
              </a:rPr>
              <a:t>Prevention: Cooling &amp; Reheating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Keep hot foods hot &amp; cold foods cold</a:t>
            </a:r>
          </a:p>
          <a:p>
            <a:r>
              <a:rPr lang="en-US" b="1" u="sng" dirty="0">
                <a:ea typeface="ＭＳ Ｐゴシック" pitchFamily="-107" charset="-128"/>
                <a:cs typeface="ＭＳ Ｐゴシック" pitchFamily="-107" charset="-128"/>
              </a:rPr>
              <a:t>Reheat to 165*</a:t>
            </a:r>
          </a:p>
          <a:p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sz="1200" dirty="0" smtClean="0"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sz="1200" dirty="0"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sz="1200" dirty="0" smtClean="0"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sz="1200" dirty="0"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Cooling</a:t>
            </a: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  <a:p>
            <a:pPr lvl="1"/>
            <a:r>
              <a:rPr lang="en-US" dirty="0"/>
              <a:t>Place hot foods in shallow containers</a:t>
            </a:r>
          </a:p>
          <a:p>
            <a:pPr lvl="1"/>
            <a:r>
              <a:rPr lang="en-US" dirty="0"/>
              <a:t>Foods should not be in danger zone for more than 2 </a:t>
            </a:r>
            <a:r>
              <a:rPr lang="en-US" dirty="0" smtClean="0"/>
              <a:t>hours </a:t>
            </a:r>
            <a:r>
              <a:rPr lang="en-US" sz="2400" dirty="0" smtClean="0"/>
              <a:t>(4 hours for restaurants because food is generally refrigerated in a truck)</a:t>
            </a:r>
            <a:endParaRPr lang="en-US" sz="2400" dirty="0"/>
          </a:p>
        </p:txBody>
      </p:sp>
      <p:pic>
        <p:nvPicPr>
          <p:cNvPr id="17412" name="Picture 4" descr="The Danger Zone Thermome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09800"/>
            <a:ext cx="45720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TCS – </a:t>
            </a:r>
            <a:r>
              <a:rPr lang="en-US" b="0" dirty="0" smtClean="0"/>
              <a:t>What does it stand for?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Temperature Controls for Safety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Many foods require time or temperature controls to prevent food borne illness.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Proper Temperatures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Seafood, beef, lamb, veal, pork </a:t>
            </a:r>
            <a:r>
              <a:rPr lang="en-US" b="1" dirty="0">
                <a:ea typeface="ＭＳ Ｐゴシック" pitchFamily="-107" charset="-128"/>
                <a:cs typeface="ＭＳ Ｐゴシック" pitchFamily="-107" charset="-128"/>
              </a:rPr>
              <a:t>(solid pieces):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b="1" u="sng" dirty="0">
                <a:ea typeface="ＭＳ Ｐゴシック" pitchFamily="-107" charset="-128"/>
                <a:cs typeface="ＭＳ Ｐゴシック" pitchFamily="-107" charset="-128"/>
              </a:rPr>
              <a:t>145 °</a:t>
            </a:r>
          </a:p>
          <a:p>
            <a:r>
              <a:rPr lang="en-US" b="1" u="sng" dirty="0">
                <a:ea typeface="ＭＳ Ｐゴシック" pitchFamily="-107" charset="-128"/>
                <a:cs typeface="ＭＳ Ｐゴシック" pitchFamily="-107" charset="-128"/>
              </a:rPr>
              <a:t>Ground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meats (beef, lamb, pork): </a:t>
            </a:r>
            <a:r>
              <a:rPr lang="en-US" b="1" u="sng" dirty="0">
                <a:ea typeface="ＭＳ Ｐゴシック" pitchFamily="-107" charset="-128"/>
                <a:cs typeface="ＭＳ Ｐゴシック" pitchFamily="-107" charset="-128"/>
              </a:rPr>
              <a:t>155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° 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All poultry: </a:t>
            </a:r>
            <a:r>
              <a:rPr lang="en-US" b="1" u="sng" dirty="0">
                <a:ea typeface="ＭＳ Ｐゴシック" pitchFamily="-107" charset="-128"/>
                <a:cs typeface="ＭＳ Ｐゴシック" pitchFamily="-107" charset="-128"/>
              </a:rPr>
              <a:t>165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°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Reheat foods to </a:t>
            </a:r>
            <a:r>
              <a:rPr lang="en-US" b="1" u="sng" dirty="0">
                <a:ea typeface="ＭＳ Ｐゴシック" pitchFamily="-107" charset="-128"/>
                <a:cs typeface="ＭＳ Ｐゴシック" pitchFamily="-107" charset="-128"/>
              </a:rPr>
              <a:t>165 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°</a:t>
            </a:r>
          </a:p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Freezer 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temperature:</a:t>
            </a:r>
            <a:r>
              <a:rPr lang="en-US" b="1" u="sng" dirty="0">
                <a:ea typeface="ＭＳ Ｐゴシック" pitchFamily="-107" charset="-128"/>
                <a:cs typeface="ＭＳ Ｐゴシック" pitchFamily="-107" charset="-128"/>
              </a:rPr>
              <a:t>0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°</a:t>
            </a:r>
          </a:p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Cold storage of foods: </a:t>
            </a:r>
            <a:r>
              <a:rPr lang="en-US" b="1" u="sng" dirty="0" smtClean="0">
                <a:ea typeface="ＭＳ Ｐゴシック" pitchFamily="-107" charset="-128"/>
                <a:cs typeface="ＭＳ Ｐゴシック" pitchFamily="-107" charset="-128"/>
              </a:rPr>
              <a:t>40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°or below</a:t>
            </a:r>
          </a:p>
          <a:p>
            <a:pPr>
              <a:buNone/>
            </a:pP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Dishwashing: The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a typeface="ＭＳ Ｐゴシック" pitchFamily="-107" charset="-128"/>
                <a:cs typeface="ＭＳ Ｐゴシック" pitchFamily="-107" charset="-128"/>
              </a:rPr>
              <a:t>Scrape off any food into the garbage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Rinse off the dishes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Fill one side of sink with </a:t>
            </a:r>
            <a:r>
              <a:rPr lang="en-US" b="1" dirty="0" smtClean="0">
                <a:ea typeface="ＭＳ Ｐゴシック" pitchFamily="-107" charset="-128"/>
                <a:cs typeface="ＭＳ Ｐゴシック" pitchFamily="-107" charset="-128"/>
              </a:rPr>
              <a:t>Hot Soapy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Wash dishes in hot soapy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Rinse dishes on the other side of the sink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Dry promptly and put dishes away</a:t>
            </a: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Dishwashing: </a:t>
            </a:r>
            <a:r>
              <a:rPr lang="en-US" b="0" dirty="0"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b="0" dirty="0" smtClean="0">
                <a:ea typeface="ＭＳ Ｐゴシック" pitchFamily="-107" charset="-128"/>
                <a:cs typeface="ＭＳ Ｐゴシック" pitchFamily="-107" charset="-128"/>
              </a:rPr>
              <a:t>Proper Order</a:t>
            </a:r>
            <a:endParaRPr lang="en-US" b="0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itchFamily="-107" charset="0"/>
              <a:buAutoNum type="arabicPeriod"/>
            </a:pPr>
            <a:r>
              <a:rPr lang="en-US" b="1" dirty="0">
                <a:ea typeface="ＭＳ Ｐゴシック" pitchFamily="-107" charset="-128"/>
                <a:cs typeface="ＭＳ Ｐゴシック" pitchFamily="-107" charset="-128"/>
              </a:rPr>
              <a:t>Things that touched the mouth should go first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: Glasses, then silverware</a:t>
            </a:r>
          </a:p>
          <a:p>
            <a:pPr marL="514350" indent="-514350">
              <a:buFont typeface="Arial" pitchFamily="-107" charset="0"/>
              <a:buAutoNum type="arabicPeriod"/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Plates, bowls, salad plates, etc…</a:t>
            </a:r>
          </a:p>
          <a:p>
            <a:pPr marL="514350" indent="-514350">
              <a:buFont typeface="Arial" pitchFamily="-107" charset="0"/>
              <a:buAutoNum type="arabicPeriod"/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Mixing tools: bowls, whisks, cooking utensils</a:t>
            </a:r>
          </a:p>
          <a:p>
            <a:pPr marL="514350" indent="-514350">
              <a:buFont typeface="Arial" pitchFamily="-107" charset="0"/>
              <a:buAutoNum type="arabicPeriod"/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Pots and pans</a:t>
            </a:r>
          </a:p>
          <a:p>
            <a:pPr marL="514350" indent="-514350">
              <a:buFont typeface="Arial" pitchFamily="-107" charset="0"/>
              <a:buAutoNum type="arabicPeriod"/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Cookie sheets, dishpans, things with lots of grease or caked-on gunk</a:t>
            </a:r>
          </a:p>
          <a:p>
            <a:pPr marL="514350" indent="-514350">
              <a:buFont typeface="Arial" pitchFamily="-107" charset="0"/>
              <a:buAutoNum type="arabicPeriod"/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Any cutting boards that touched raw meat or poultry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Dishwashing: The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5029200"/>
          </a:xfrm>
        </p:spPr>
        <p:txBody>
          <a:bodyPr/>
          <a:lstStyle/>
          <a:p>
            <a:pPr marL="0" indent="0" algn="ctr">
              <a:buFont typeface="Wingdings" pitchFamily="-107" charset="2"/>
              <a:buNone/>
            </a:pPr>
            <a:r>
              <a:rPr lang="en-US" sz="8000" dirty="0">
                <a:latin typeface="Arial Black" pitchFamily="-107" charset="0"/>
                <a:ea typeface="ＭＳ Ｐゴシック" pitchFamily="-107" charset="-128"/>
                <a:cs typeface="ＭＳ Ｐゴシック" pitchFamily="-107" charset="-128"/>
              </a:rPr>
              <a:t>WASH KNIVES SEPARATELY!!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Contamination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The process by which bacteria or other microorganisms are unintentionally transferred from one substance or object to another, with harmful effect.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95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foodborne illness?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Foodborne illness is an infection or irritation of the gastrointestinal (GI) </a:t>
            </a:r>
            <a:r>
              <a:rPr lang="en-US" sz="3600" dirty="0" smtClean="0"/>
              <a:t>tract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00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Food Borne Illness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Caused by eating 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contaminated foods</a:t>
            </a:r>
          </a:p>
          <a:p>
            <a:pPr lvl="1"/>
            <a:r>
              <a:rPr lang="en-US" dirty="0"/>
              <a:t>For bacteria growth </a:t>
            </a:r>
          </a:p>
          <a:p>
            <a:pPr lvl="2"/>
            <a:r>
              <a:rPr lang="en-US" u="sng" dirty="0">
                <a:ea typeface="ＭＳ Ｐゴシック" pitchFamily="-107" charset="-128"/>
              </a:rPr>
              <a:t>warmth</a:t>
            </a:r>
            <a:r>
              <a:rPr lang="en-US" dirty="0">
                <a:ea typeface="ＭＳ Ｐゴシック" pitchFamily="-107" charset="-128"/>
              </a:rPr>
              <a:t>, </a:t>
            </a:r>
            <a:r>
              <a:rPr lang="en-US" u="sng" dirty="0">
                <a:ea typeface="ＭＳ Ｐゴシック" pitchFamily="-107" charset="-128"/>
              </a:rPr>
              <a:t>moisture</a:t>
            </a:r>
            <a:r>
              <a:rPr lang="en-US" dirty="0">
                <a:ea typeface="ＭＳ Ｐゴシック" pitchFamily="-107" charset="-128"/>
              </a:rPr>
              <a:t>, and </a:t>
            </a:r>
            <a:r>
              <a:rPr lang="en-US" u="sng" dirty="0">
                <a:ea typeface="ＭＳ Ｐゴシック" pitchFamily="-107" charset="-128"/>
              </a:rPr>
              <a:t>food</a:t>
            </a:r>
            <a:r>
              <a:rPr lang="en-US" dirty="0">
                <a:ea typeface="ＭＳ Ｐゴシック" pitchFamily="-107" charset="-128"/>
              </a:rPr>
              <a:t> are needed</a:t>
            </a:r>
          </a:p>
          <a:p>
            <a:pPr>
              <a:buFont typeface="Wingdings" pitchFamily="-107" charset="2"/>
              <a:buNone/>
            </a:pP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Can not be detected from appearance or smell. </a:t>
            </a:r>
          </a:p>
        </p:txBody>
      </p:sp>
      <p:pic>
        <p:nvPicPr>
          <p:cNvPr id="5124" name="Picture 8" descr="stachyb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953000"/>
            <a:ext cx="14763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stachyb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5105400"/>
            <a:ext cx="13716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2" descr="1518c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2895600"/>
            <a:ext cx="1447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4" descr="9926c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5105400"/>
            <a:ext cx="19002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Botulism: bottles &amp; babies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800600" cy="5181600"/>
          </a:xfrm>
        </p:spPr>
        <p:txBody>
          <a:bodyPr/>
          <a:lstStyle/>
          <a:p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Source</a:t>
            </a:r>
          </a:p>
          <a:p>
            <a:pPr lvl="1"/>
            <a:r>
              <a:rPr lang="en-US" sz="2400" dirty="0"/>
              <a:t>Improperly canned foods</a:t>
            </a:r>
          </a:p>
          <a:p>
            <a:pPr lvl="1"/>
            <a:r>
              <a:rPr lang="en-US" sz="2400" dirty="0"/>
              <a:t>Honey—never give honey to a baby under 1 years old</a:t>
            </a:r>
          </a:p>
          <a:p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Symptoms</a:t>
            </a:r>
          </a:p>
          <a:p>
            <a:pPr lvl="1"/>
            <a:r>
              <a:rPr lang="en-US" sz="1800" dirty="0"/>
              <a:t>Affects nervous system</a:t>
            </a:r>
          </a:p>
          <a:p>
            <a:pPr lvl="1"/>
            <a:r>
              <a:rPr lang="en-US" sz="1800" dirty="0"/>
              <a:t>Double vision</a:t>
            </a:r>
          </a:p>
          <a:p>
            <a:pPr lvl="1"/>
            <a:r>
              <a:rPr lang="en-US" sz="1800" dirty="0"/>
              <a:t>Not able to speak or swallow</a:t>
            </a:r>
          </a:p>
          <a:p>
            <a:pPr lvl="1"/>
            <a:r>
              <a:rPr lang="en-US" sz="1800" dirty="0"/>
              <a:t>Babies: weak cry, floppy movements, constipation</a:t>
            </a:r>
          </a:p>
          <a:p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Prevention:</a:t>
            </a:r>
          </a:p>
          <a:p>
            <a:pPr lvl="1"/>
            <a:r>
              <a:rPr lang="en-US" sz="2400" dirty="0"/>
              <a:t>Don’t use bulging </a:t>
            </a:r>
            <a:r>
              <a:rPr lang="en-US" sz="2400" dirty="0" smtClean="0"/>
              <a:t>cans</a:t>
            </a:r>
          </a:p>
          <a:p>
            <a:pPr lvl="1"/>
            <a:r>
              <a:rPr lang="en-US" sz="2400" dirty="0" smtClean="0"/>
              <a:t>Don’t feed babies honey</a:t>
            </a:r>
            <a:endParaRPr lang="en-US" sz="2400" dirty="0"/>
          </a:p>
        </p:txBody>
      </p:sp>
      <p:pic>
        <p:nvPicPr>
          <p:cNvPr id="6148" name="Picture 10" descr="fd00929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43600" y="2895600"/>
            <a:ext cx="3181350" cy="3468688"/>
          </a:xfrm>
        </p:spPr>
      </p:pic>
      <p:pic>
        <p:nvPicPr>
          <p:cNvPr id="6149" name="Picture 11" descr="j00883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1430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E-Coli</a:t>
            </a:r>
          </a:p>
        </p:txBody>
      </p:sp>
      <p:sp>
        <p:nvSpPr>
          <p:cNvPr id="14746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77091" y="1143000"/>
            <a:ext cx="5029200" cy="5029200"/>
          </a:xfrm>
        </p:spPr>
        <p:txBody>
          <a:bodyPr/>
          <a:lstStyle/>
          <a:p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Sources</a:t>
            </a:r>
          </a:p>
          <a:p>
            <a:pPr lvl="1"/>
            <a:r>
              <a:rPr lang="en-US" sz="2400" dirty="0"/>
              <a:t>Undercooked ground beef</a:t>
            </a:r>
          </a:p>
          <a:p>
            <a:pPr lvl="1"/>
            <a:r>
              <a:rPr lang="en-US" sz="2400" dirty="0"/>
              <a:t>Un-pasteurized milk &amp; juice</a:t>
            </a:r>
          </a:p>
          <a:p>
            <a:pPr lvl="1"/>
            <a:r>
              <a:rPr lang="en-US" sz="2400" dirty="0"/>
              <a:t>Fecal matter &amp; infected </a:t>
            </a:r>
            <a:r>
              <a:rPr lang="en-US" sz="2400" dirty="0" smtClean="0"/>
              <a:t>soil</a:t>
            </a:r>
          </a:p>
          <a:p>
            <a:pPr lvl="1"/>
            <a:r>
              <a:rPr lang="en-US" sz="2400" dirty="0" smtClean="0"/>
              <a:t>Fruits &amp; Vegetables</a:t>
            </a:r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Symptoms</a:t>
            </a:r>
          </a:p>
          <a:p>
            <a:pPr lvl="1"/>
            <a:r>
              <a:rPr lang="en-US" sz="2400" dirty="0"/>
              <a:t>Cramps</a:t>
            </a:r>
          </a:p>
          <a:p>
            <a:pPr lvl="1"/>
            <a:r>
              <a:rPr lang="en-US" sz="2400" b="1" dirty="0"/>
              <a:t>Diarrhea</a:t>
            </a:r>
          </a:p>
          <a:p>
            <a:pPr lvl="1"/>
            <a:r>
              <a:rPr lang="en-US" sz="2400" b="1" dirty="0"/>
              <a:t>Nausea</a:t>
            </a:r>
          </a:p>
          <a:p>
            <a:pPr lvl="1"/>
            <a:r>
              <a:rPr lang="en-US" sz="2400" b="1" dirty="0"/>
              <a:t>Vomiting</a:t>
            </a:r>
          </a:p>
          <a:p>
            <a:pPr lvl="1"/>
            <a:r>
              <a:rPr lang="en-US" sz="2400" dirty="0" smtClean="0"/>
              <a:t>Fever</a:t>
            </a:r>
          </a:p>
        </p:txBody>
      </p:sp>
      <p:pic>
        <p:nvPicPr>
          <p:cNvPr id="7172" name="Picture 10" descr="j03390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4196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7" name="j0381227.wa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8077200" y="6172200"/>
            <a:ext cx="304800" cy="304800"/>
          </a:xfrm>
        </p:spPr>
      </p:pic>
      <p:pic>
        <p:nvPicPr>
          <p:cNvPr id="7174" name="Picture 12" descr="j013686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0"/>
            <a:ext cx="2590800" cy="364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95800" y="4118789"/>
            <a:ext cx="413442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latin typeface="+mj-lt"/>
              </a:rPr>
              <a:t>Prevention: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Make </a:t>
            </a:r>
            <a:r>
              <a:rPr lang="en-US" dirty="0">
                <a:latin typeface="+mj-lt"/>
              </a:rPr>
              <a:t>sure meat is properly </a:t>
            </a:r>
            <a:r>
              <a:rPr lang="en-US" dirty="0" smtClean="0">
                <a:latin typeface="+mj-lt"/>
              </a:rPr>
              <a:t>cooked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Wash </a:t>
            </a:r>
            <a:r>
              <a:rPr lang="en-US" dirty="0">
                <a:latin typeface="+mj-lt"/>
              </a:rPr>
              <a:t>your hands</a:t>
            </a:r>
            <a:r>
              <a:rPr lang="en-US" dirty="0" smtClean="0">
                <a:latin typeface="+mj-lt"/>
              </a:rPr>
              <a:t>!</a:t>
            </a:r>
          </a:p>
          <a:p>
            <a:pPr lvl="1" algn="l"/>
            <a:endParaRPr lang="en-US" dirty="0" smtClean="0">
              <a:latin typeface="+mj-lt"/>
            </a:endParaRPr>
          </a:p>
          <a:p>
            <a:pPr lvl="1" algn="l"/>
            <a:endParaRPr lang="en-US" dirty="0">
              <a:latin typeface="+mj-lt"/>
            </a:endParaRPr>
          </a:p>
          <a:p>
            <a:pPr algn="l"/>
            <a:endParaRPr lang="en-US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7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" fill="hold"/>
                                        <p:tgtEl>
                                          <p:spTgt spid="147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46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46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Hepatitis A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Source</a:t>
            </a:r>
          </a:p>
          <a:p>
            <a:pPr lvl="1"/>
            <a:r>
              <a:rPr lang="en-US" sz="2400" dirty="0"/>
              <a:t>Fecal </a:t>
            </a:r>
            <a:r>
              <a:rPr lang="en-US" sz="2400" dirty="0" smtClean="0"/>
              <a:t>matter</a:t>
            </a:r>
          </a:p>
          <a:p>
            <a:pPr lvl="1"/>
            <a:r>
              <a:rPr lang="en-US" sz="2400" dirty="0" smtClean="0"/>
              <a:t>Improper hand </a:t>
            </a:r>
          </a:p>
          <a:p>
            <a:pPr marL="457200" lvl="1" indent="0">
              <a:buNone/>
            </a:pPr>
            <a:r>
              <a:rPr lang="en-US" sz="2400" dirty="0" smtClean="0"/>
              <a:t>washing</a:t>
            </a:r>
            <a:endParaRPr lang="en-US" sz="2400" dirty="0"/>
          </a:p>
          <a:p>
            <a:pPr marL="457200" lvl="1" indent="0">
              <a:buNone/>
            </a:pPr>
            <a:endParaRPr lang="en-US" sz="100" dirty="0" smtClean="0"/>
          </a:p>
          <a:p>
            <a:pPr marL="0" indent="0">
              <a:buNone/>
            </a:pPr>
            <a:r>
              <a:rPr lang="en-US" sz="2800" dirty="0" smtClean="0">
                <a:ea typeface="ＭＳ Ｐゴシック" pitchFamily="-107" charset="-128"/>
                <a:cs typeface="ＭＳ Ｐゴシック" pitchFamily="-107" charset="-128"/>
              </a:rPr>
              <a:t>Symptoms</a:t>
            </a:r>
            <a:endParaRPr lang="en-US" sz="2800" dirty="0">
              <a:ea typeface="ＭＳ Ｐゴシック" pitchFamily="-107" charset="-128"/>
              <a:cs typeface="ＭＳ Ｐゴシック" pitchFamily="-107" charset="-128"/>
            </a:endParaRPr>
          </a:p>
          <a:p>
            <a:pPr lvl="1"/>
            <a:r>
              <a:rPr lang="en-US" sz="2400" dirty="0"/>
              <a:t>Fever</a:t>
            </a:r>
          </a:p>
          <a:p>
            <a:pPr lvl="1"/>
            <a:r>
              <a:rPr lang="en-US" sz="2400" dirty="0"/>
              <a:t>Loss of appetite</a:t>
            </a:r>
          </a:p>
          <a:p>
            <a:pPr lvl="1"/>
            <a:r>
              <a:rPr lang="en-US" sz="2400" b="1" dirty="0" smtClean="0"/>
              <a:t>Nausea, Vomiting</a:t>
            </a:r>
            <a:endParaRPr lang="en-US" sz="2400" b="1" dirty="0"/>
          </a:p>
          <a:p>
            <a:pPr lvl="1"/>
            <a:r>
              <a:rPr lang="en-US" sz="2400" u="sng" dirty="0" smtClean="0"/>
              <a:t>Jaundice</a:t>
            </a:r>
          </a:p>
          <a:p>
            <a:pPr marL="0" indent="0">
              <a:buNone/>
            </a:pPr>
            <a:r>
              <a:rPr lang="en-US" sz="2800" dirty="0" smtClean="0"/>
              <a:t>Prevention:</a:t>
            </a:r>
          </a:p>
          <a:p>
            <a:r>
              <a:rPr lang="en-US" sz="2800" dirty="0" smtClean="0"/>
              <a:t>Wash your hands!</a:t>
            </a:r>
            <a:endParaRPr lang="en-US" sz="2800" dirty="0"/>
          </a:p>
          <a:p>
            <a:pPr lvl="1">
              <a:buFont typeface="Wingdings" pitchFamily="-107" charset="2"/>
              <a:buNone/>
            </a:pPr>
            <a:endParaRPr lang="en-US" dirty="0"/>
          </a:p>
        </p:txBody>
      </p:sp>
      <p:pic>
        <p:nvPicPr>
          <p:cNvPr id="8196" name="Picture 7" descr="sy01193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4267200"/>
            <a:ext cx="3048000" cy="2306638"/>
          </a:xfrm>
        </p:spPr>
      </p:pic>
      <p:pic>
        <p:nvPicPr>
          <p:cNvPr id="8197" name="Picture 9" descr="j03842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9812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Salmonella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Source</a:t>
            </a:r>
          </a:p>
          <a:p>
            <a:pPr lvl="1"/>
            <a:r>
              <a:rPr lang="en-US" sz="2400"/>
              <a:t>Fresh poultry</a:t>
            </a:r>
          </a:p>
          <a:p>
            <a:pPr lvl="1"/>
            <a:r>
              <a:rPr lang="en-US" sz="2400"/>
              <a:t>Raw eggs</a:t>
            </a:r>
          </a:p>
          <a:p>
            <a:pPr lvl="1"/>
            <a:endParaRPr lang="en-US" sz="2400"/>
          </a:p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Symptoms</a:t>
            </a:r>
          </a:p>
          <a:p>
            <a:pPr lvl="1"/>
            <a:r>
              <a:rPr lang="en-US" sz="2400"/>
              <a:t>Cramps</a:t>
            </a:r>
          </a:p>
          <a:p>
            <a:pPr lvl="1"/>
            <a:r>
              <a:rPr lang="en-US" sz="2400" b="1"/>
              <a:t>Diarrhea</a:t>
            </a:r>
          </a:p>
          <a:p>
            <a:pPr lvl="1"/>
            <a:r>
              <a:rPr lang="en-US" sz="2400" b="1"/>
              <a:t>Nausea</a:t>
            </a:r>
          </a:p>
          <a:p>
            <a:pPr lvl="1"/>
            <a:r>
              <a:rPr lang="en-US" sz="2400"/>
              <a:t>Chills</a:t>
            </a:r>
          </a:p>
          <a:p>
            <a:pPr lvl="1"/>
            <a:r>
              <a:rPr lang="en-US" sz="2400"/>
              <a:t>Fever</a:t>
            </a:r>
          </a:p>
          <a:p>
            <a:pPr lvl="1"/>
            <a:r>
              <a:rPr lang="en-US" sz="2400"/>
              <a:t>Headache</a:t>
            </a:r>
          </a:p>
        </p:txBody>
      </p:sp>
      <p:pic>
        <p:nvPicPr>
          <p:cNvPr id="9220" name="Picture 7" descr="j017796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81400" y="1371600"/>
            <a:ext cx="3657600" cy="2438400"/>
          </a:xfrm>
        </p:spPr>
      </p:pic>
      <p:pic>
        <p:nvPicPr>
          <p:cNvPr id="9221" name="Picture 8" descr="j02082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048000"/>
            <a:ext cx="38862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Green and white abstract design template">
  <a:themeElements>
    <a:clrScheme name="Green and white abstract design templat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Green and white abstract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Green and white abstract design templat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and white abstract design template</Template>
  <TotalTime>24114</TotalTime>
  <Words>812</Words>
  <Application>Microsoft Office PowerPoint</Application>
  <PresentationFormat>On-screen Show (4:3)</PresentationFormat>
  <Paragraphs>228</Paragraphs>
  <Slides>29</Slides>
  <Notes>28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Green and white abstract design template</vt:lpstr>
      <vt:lpstr>Food-Borne Illnesses and Sanitation</vt:lpstr>
      <vt:lpstr>Microbes Music Video</vt:lpstr>
      <vt:lpstr>Cross Contamination</vt:lpstr>
      <vt:lpstr>What is a foodborne illness?</vt:lpstr>
      <vt:lpstr>Food Borne Illness</vt:lpstr>
      <vt:lpstr>Botulism: bottles &amp; babies</vt:lpstr>
      <vt:lpstr>E-Coli</vt:lpstr>
      <vt:lpstr>Hepatitis A</vt:lpstr>
      <vt:lpstr>Salmonella</vt:lpstr>
      <vt:lpstr>Staphylococcus</vt:lpstr>
      <vt:lpstr>Norovirus</vt:lpstr>
      <vt:lpstr>Clostridium Perfringens  “The food service germ”</vt:lpstr>
      <vt:lpstr>Campylobacter SSP</vt:lpstr>
      <vt:lpstr>Food Borne Illness Statistics</vt:lpstr>
      <vt:lpstr>YOPI’s</vt:lpstr>
      <vt:lpstr>Prevention: Preparation </vt:lpstr>
      <vt:lpstr>3 Sanitation Tips</vt:lpstr>
      <vt:lpstr>Cleaning surfaces that touch raw meat, poultry, or eggs:</vt:lpstr>
      <vt:lpstr>Food Safety Video</vt:lpstr>
      <vt:lpstr>Prevention Preparation: Cont.</vt:lpstr>
      <vt:lpstr>Prevention: Storage</vt:lpstr>
      <vt:lpstr>Danger Zone</vt:lpstr>
      <vt:lpstr>Thawing Foods</vt:lpstr>
      <vt:lpstr>Prevention: Cooling &amp; Reheating</vt:lpstr>
      <vt:lpstr>TCS – What does it stand for?</vt:lpstr>
      <vt:lpstr>Proper Temperatures</vt:lpstr>
      <vt:lpstr>Dishwashing: The Rules</vt:lpstr>
      <vt:lpstr>Dishwashing: The Proper Order</vt:lpstr>
      <vt:lpstr>Dishwashing: The Rules</vt:lpstr>
    </vt:vector>
  </TitlesOfParts>
  <Manager/>
  <Company>Ogden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Safety &amp; Sanitation</dc:title>
  <dc:subject/>
  <dc:creator>Cole Moffat</dc:creator>
  <cp:keywords/>
  <dc:description/>
  <cp:lastModifiedBy>Brittni Moffat</cp:lastModifiedBy>
  <cp:revision>55</cp:revision>
  <cp:lastPrinted>2013-11-12T21:23:13Z</cp:lastPrinted>
  <dcterms:created xsi:type="dcterms:W3CDTF">2014-06-06T21:28:13Z</dcterms:created>
  <dcterms:modified xsi:type="dcterms:W3CDTF">2016-01-27T20:47:56Z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TC011408001033</vt:lpwstr>
  </property>
</Properties>
</file>