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3" r:id="rId4"/>
    <p:sldId id="267" r:id="rId5"/>
    <p:sldId id="265" r:id="rId6"/>
    <p:sldId id="266" r:id="rId7"/>
    <p:sldId id="258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64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3326-1B4D-234E-8CB8-46D4CD9AF0D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84A0B-33E7-4545-A690-27C90EAC7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2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091C9A-698E-584A-8C7C-9CE268E341AE}" type="slidenum">
              <a:rPr lang="en-US" b="0"/>
              <a:pPr eaLnBrk="1" hangingPunct="1"/>
              <a:t>3</a:t>
            </a:fld>
            <a:endParaRPr lang="en-US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2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0CCCCC-ACFC-2141-8701-C65E0CD0F6DD}" type="slidenum">
              <a:rPr lang="en-US" b="0"/>
              <a:pPr eaLnBrk="1" hangingPunct="1"/>
              <a:t>8</a:t>
            </a:fld>
            <a:endParaRPr lang="en-US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1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9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0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9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4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1CFE3-69E6-4FB7-9FD4-606432D7075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52D3F-F942-4868-AB38-9629A15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bp3.blogger.com/_A2_CXlY4wR0/RypEzaXuDRI/AAAAAAAABL4/X5Hm5LDH52c/s400/pecan+pie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260" y="752531"/>
            <a:ext cx="9144000" cy="152945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Pies and Pastries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blog.catchmyparty.com/wp-content/uploads/2013/09/cranberry-apple-hand-pie-recipe-thanksgiving-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21" y="2491401"/>
            <a:ext cx="6341478" cy="42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4" y="515439"/>
            <a:ext cx="12024986" cy="120062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ernard MT Condensed" panose="02050806060905020404" pitchFamily="18" charset="0"/>
              </a:rPr>
              <a:t>Ingredients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337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Flour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Provides structure. Excess gluten can cause toughness!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Fat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Moistness, tenderness, smooth mouth feel, flavor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Salt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Flavor and sweetness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Water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Moisture to help gluten form.  Steam leads to flakiness!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010400" cy="4800600"/>
          </a:xfrm>
        </p:spPr>
        <p:txBody>
          <a:bodyPr/>
          <a:lstStyle/>
          <a:p>
            <a:pPr marL="609600" indent="-609600" eaLnBrk="1" hangingPunct="1"/>
            <a:r>
              <a:rPr lang="en-US" sz="2800" dirty="0">
                <a:latin typeface="Bookman Old Style" charset="0"/>
              </a:rPr>
              <a:t>Differences in fats</a:t>
            </a:r>
            <a:r>
              <a:rPr lang="en-US" sz="2800" dirty="0" smtClean="0">
                <a:latin typeface="Bookman Old Style" charset="0"/>
              </a:rPr>
              <a:t>:</a:t>
            </a:r>
          </a:p>
          <a:p>
            <a:pPr marL="1066800" lvl="1" indent="-609600"/>
            <a:r>
              <a:rPr lang="en-US" sz="2400" dirty="0" smtClean="0">
                <a:latin typeface="Bookman Old Style" charset="0"/>
              </a:rPr>
              <a:t>Lard and shortening = most common</a:t>
            </a:r>
            <a:endParaRPr lang="en-US" sz="2400" dirty="0">
              <a:latin typeface="Bookman Old Style" charset="0"/>
            </a:endParaRPr>
          </a:p>
          <a:p>
            <a:pPr marL="990600" lvl="1" indent="-533400" eaLnBrk="1" hangingPunct="1"/>
            <a:r>
              <a:rPr lang="en-US" sz="2400" dirty="0" smtClean="0">
                <a:latin typeface="Bookman Old Style" charset="0"/>
              </a:rPr>
              <a:t>Different fat = different taste </a:t>
            </a:r>
            <a:r>
              <a:rPr lang="en-US" sz="2400" dirty="0">
                <a:latin typeface="Bookman Old Style" charset="0"/>
              </a:rPr>
              <a:t>and flavor</a:t>
            </a:r>
          </a:p>
          <a:p>
            <a:pPr marL="990600" lvl="1" indent="-533400" eaLnBrk="1" hangingPunct="1"/>
            <a:r>
              <a:rPr lang="en-US" sz="2400" dirty="0">
                <a:latin typeface="Bookman Old Style" charset="0"/>
              </a:rPr>
              <a:t>Lard or Shortening = more tender</a:t>
            </a:r>
          </a:p>
          <a:p>
            <a:pPr marL="990600" lvl="1" indent="-533400" eaLnBrk="1" hangingPunct="1"/>
            <a:r>
              <a:rPr lang="en-US" sz="2400" dirty="0">
                <a:latin typeface="Bookman Old Style" charset="0"/>
              </a:rPr>
              <a:t>Oil = harder to handle i.e. crumbly</a:t>
            </a:r>
          </a:p>
          <a:p>
            <a:pPr marL="609600" indent="-609600" eaLnBrk="1" hangingPunct="1"/>
            <a:r>
              <a:rPr lang="en-US" sz="2800" dirty="0">
                <a:latin typeface="Bookman Old Style" charset="0"/>
              </a:rPr>
              <a:t>Differences in flours:</a:t>
            </a:r>
          </a:p>
          <a:p>
            <a:pPr marL="990600" lvl="1" indent="-533400" eaLnBrk="1" hangingPunct="1"/>
            <a:r>
              <a:rPr lang="en-US" sz="2400" dirty="0">
                <a:latin typeface="Bookman Old Style" charset="0"/>
              </a:rPr>
              <a:t>All-purpose – harder wheat, more gluten</a:t>
            </a:r>
          </a:p>
          <a:p>
            <a:pPr marL="990600" lvl="1" indent="-533400" eaLnBrk="1" hangingPunct="1"/>
            <a:r>
              <a:rPr lang="en-US" sz="2400" dirty="0">
                <a:latin typeface="Bookman Old Style" charset="0"/>
              </a:rPr>
              <a:t>Cake flour – softer wheat, less gluten</a:t>
            </a:r>
          </a:p>
          <a:p>
            <a:pPr marL="990600" lvl="1" indent="-533400" eaLnBrk="1" hangingPunct="1">
              <a:buFontTx/>
              <a:buNone/>
            </a:pPr>
            <a:endParaRPr lang="en-US" sz="2400" dirty="0">
              <a:latin typeface="Bookman Old Style" charset="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Bookman Old Style" charset="0"/>
              </a:rPr>
              <a:t>Pastry Dough Ingredients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5124" name="Picture 8" descr="piecru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1"/>
            <a:ext cx="421640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Add </a:t>
            </a:r>
            <a:r>
              <a:rPr lang="en-US" dirty="0"/>
              <a:t>all dry </a:t>
            </a:r>
            <a:r>
              <a:rPr lang="en-US" dirty="0" smtClean="0"/>
              <a:t>ingredients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Cut </a:t>
            </a:r>
            <a:r>
              <a:rPr lang="en-US" dirty="0"/>
              <a:t>in the fat</a:t>
            </a:r>
          </a:p>
          <a:p>
            <a:pPr marL="0" indent="0">
              <a:buNone/>
            </a:pPr>
            <a:r>
              <a:rPr lang="en-US" dirty="0" smtClean="0"/>
              <a:t>3. Add </a:t>
            </a:r>
            <a:r>
              <a:rPr lang="en-US" dirty="0"/>
              <a:t>the </a:t>
            </a:r>
            <a:r>
              <a:rPr lang="en-US" dirty="0" smtClean="0"/>
              <a:t>liquid</a:t>
            </a:r>
          </a:p>
          <a:p>
            <a:pPr marL="0" indent="0">
              <a:buNone/>
            </a:pPr>
            <a:r>
              <a:rPr lang="en-US" dirty="0" smtClean="0"/>
              <a:t>4. Cook!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Reasons for Toughness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689600" cy="4525963"/>
          </a:xfrm>
        </p:spPr>
        <p:txBody>
          <a:bodyPr/>
          <a:lstStyle/>
          <a:p>
            <a:r>
              <a:rPr lang="en-US" dirty="0" smtClean="0"/>
              <a:t>too much flour</a:t>
            </a:r>
          </a:p>
          <a:p>
            <a:r>
              <a:rPr lang="en-US" dirty="0" smtClean="0"/>
              <a:t>too much liquid</a:t>
            </a:r>
          </a:p>
          <a:p>
            <a:r>
              <a:rPr lang="en-US" dirty="0" smtClean="0"/>
              <a:t>too little fat</a:t>
            </a:r>
          </a:p>
          <a:p>
            <a:r>
              <a:rPr lang="en-US" dirty="0" smtClean="0"/>
              <a:t>too much handling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00" y="16002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1" y="4038601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600" y="4495801"/>
            <a:ext cx="3098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3200" y="3581400"/>
            <a:ext cx="347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To Create Tenderness: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DON’T:</a:t>
            </a:r>
          </a:p>
          <a:p>
            <a:pPr lvl="0"/>
            <a:r>
              <a:rPr lang="en-US" dirty="0" err="1" smtClean="0"/>
              <a:t>overmix</a:t>
            </a:r>
            <a:r>
              <a:rPr lang="en-US" dirty="0" smtClean="0"/>
              <a:t> the dough when adding the liquid</a:t>
            </a:r>
          </a:p>
          <a:p>
            <a:pPr lvl="0"/>
            <a:r>
              <a:rPr lang="en-US" dirty="0" smtClean="0"/>
              <a:t>use the rolling pin too vigorously when rolling the pastry</a:t>
            </a:r>
          </a:p>
          <a:p>
            <a:pPr lvl="0"/>
            <a:r>
              <a:rPr lang="en-US" dirty="0" smtClean="0"/>
              <a:t>stretch the pastry when fitting it into the pie plate</a:t>
            </a:r>
          </a:p>
          <a:p>
            <a:pPr lvl="0">
              <a:buNone/>
            </a:pPr>
            <a:r>
              <a:rPr lang="en-US" smtClean="0"/>
              <a:t>DO:</a:t>
            </a:r>
            <a:endParaRPr lang="en-US" dirty="0" smtClean="0"/>
          </a:p>
          <a:p>
            <a:r>
              <a:rPr lang="en-US" dirty="0" smtClean="0"/>
              <a:t> handle dough as little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427" y="6153367"/>
            <a:ext cx="2353849" cy="58563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5400" dirty="0" smtClean="0">
                <a:latin typeface="Century Gothic" panose="020B0502020202020204" pitchFamily="34" charset="0"/>
              </a:rPr>
              <a:t>Single</a:t>
            </a:r>
          </a:p>
        </p:txBody>
      </p:sp>
      <p:pic>
        <p:nvPicPr>
          <p:cNvPr id="1026" name="Picture 2" descr="http://challengedairy.com/files/recipe_images/butter_pastry_for_single_pie_cr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7" y="2925002"/>
            <a:ext cx="4456699" cy="29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mplyrecipes.com/wp-content/uploads/2005/06/perfect-pie-cr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72" y="2943701"/>
            <a:ext cx="4430454" cy="29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98512" y="174276"/>
            <a:ext cx="2917521" cy="564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dirty="0" smtClean="0">
                <a:latin typeface="Century Gothic" panose="020B0502020202020204" pitchFamily="34" charset="0"/>
              </a:rPr>
              <a:t>Pie Shell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39414" y="6153367"/>
            <a:ext cx="2680570" cy="704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5400" dirty="0" smtClean="0">
                <a:latin typeface="Century Gothic" panose="020B0502020202020204" pitchFamily="34" charset="0"/>
              </a:rPr>
              <a:t>Double 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http://www.simplyrecipes.com/wp-content/uploads/2006/09/apple-turn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76" y="826718"/>
            <a:ext cx="3981874" cy="26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US">
                <a:latin typeface="Bookman Old Style" charset="0"/>
              </a:rPr>
              <a:t>Three Styles of Pie Crusts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213600" cy="5562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Bookman Old Style" charset="0"/>
              </a:rPr>
              <a:t>Pie shell</a:t>
            </a:r>
            <a:r>
              <a:rPr lang="en-US" sz="2400">
                <a:latin typeface="Bookman Old Style" charset="0"/>
              </a:rPr>
              <a:t> </a:t>
            </a:r>
          </a:p>
          <a:p>
            <a:pPr lvl="1" eaLnBrk="1" hangingPunct="1"/>
            <a:r>
              <a:rPr lang="en-US" sz="2400">
                <a:latin typeface="Bookman Old Style" charset="0"/>
              </a:rPr>
              <a:t>baked separately and filled later</a:t>
            </a:r>
          </a:p>
          <a:p>
            <a:pPr lvl="1" eaLnBrk="1" hangingPunct="1"/>
            <a:r>
              <a:rPr lang="en-US" sz="2400">
                <a:latin typeface="Bookman Old Style" charset="0"/>
              </a:rPr>
              <a:t>pricked crust</a:t>
            </a:r>
          </a:p>
          <a:p>
            <a:pPr lvl="1" eaLnBrk="1" hangingPunct="1"/>
            <a:r>
              <a:rPr lang="en-US" sz="2400">
                <a:latin typeface="Bookman Old Style" charset="0"/>
              </a:rPr>
              <a:t>Filled with creams/pudding</a:t>
            </a:r>
          </a:p>
          <a:p>
            <a:pPr eaLnBrk="1" hangingPunct="1"/>
            <a:r>
              <a:rPr lang="en-US" sz="2400" b="1">
                <a:latin typeface="Bookman Old Style" charset="0"/>
              </a:rPr>
              <a:t>Single crust pie</a:t>
            </a:r>
            <a:r>
              <a:rPr lang="en-US" sz="2400">
                <a:latin typeface="Bookman Old Style" charset="0"/>
              </a:rPr>
              <a:t> </a:t>
            </a:r>
          </a:p>
          <a:p>
            <a:pPr lvl="1" eaLnBrk="1" hangingPunct="1"/>
            <a:r>
              <a:rPr lang="en-US" sz="2400">
                <a:latin typeface="Bookman Old Style" charset="0"/>
              </a:rPr>
              <a:t>bottom crust and filling baked together </a:t>
            </a:r>
          </a:p>
          <a:p>
            <a:pPr lvl="1" eaLnBrk="1" hangingPunct="1"/>
            <a:r>
              <a:rPr lang="en-US" sz="2400">
                <a:latin typeface="Bookman Old Style" charset="0"/>
              </a:rPr>
              <a:t>Ex: pecan and pumpkin</a:t>
            </a:r>
          </a:p>
          <a:p>
            <a:pPr eaLnBrk="1" hangingPunct="1"/>
            <a:r>
              <a:rPr lang="en-US" sz="2400" b="1">
                <a:latin typeface="Bookman Old Style" charset="0"/>
              </a:rPr>
              <a:t>Double crust pie</a:t>
            </a:r>
          </a:p>
          <a:p>
            <a:pPr lvl="1" eaLnBrk="1" hangingPunct="1"/>
            <a:r>
              <a:rPr lang="en-US" sz="2400">
                <a:latin typeface="Bookman Old Style" charset="0"/>
              </a:rPr>
              <a:t>bottom crust, filling, and top crust baked together</a:t>
            </a:r>
          </a:p>
          <a:p>
            <a:pPr lvl="1" eaLnBrk="1" hangingPunct="1"/>
            <a:r>
              <a:rPr lang="en-US" sz="2400">
                <a:latin typeface="Bookman Old Style" charset="0"/>
              </a:rPr>
              <a:t>Ex: fruit pies</a:t>
            </a:r>
          </a:p>
        </p:txBody>
      </p:sp>
      <p:pic>
        <p:nvPicPr>
          <p:cNvPr id="10244" name="Picture 5" descr="coconut cream pie for 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598" r="2400" b="4793"/>
          <a:stretch>
            <a:fillRect/>
          </a:stretch>
        </p:blipFill>
        <p:spPr bwMode="auto">
          <a:xfrm>
            <a:off x="7763934" y="1069976"/>
            <a:ext cx="3246967" cy="18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7" descr="pecan%2Bp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071813"/>
            <a:ext cx="295910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9" descr="img_55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4933950"/>
            <a:ext cx="3251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anose="02050806060905020404" pitchFamily="18" charset="0"/>
              </a:rPr>
              <a:t>Storage</a:t>
            </a:r>
            <a:r>
              <a:rPr lang="en-US" sz="6600" dirty="0">
                <a:latin typeface="Bernard MT Condensed" panose="02050806060905020404" pitchFamily="18" charset="0"/>
              </a:rPr>
              <a:t> </a:t>
            </a:r>
            <a:r>
              <a:rPr lang="en-US" sz="6600" dirty="0" smtClean="0">
                <a:latin typeface="Bernard MT Condensed" panose="02050806060905020404" pitchFamily="18" charset="0"/>
              </a:rPr>
              <a:t>of Pies</a:t>
            </a:r>
            <a:endParaRPr lang="en-US" sz="66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7340" cy="418686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Cream/ Custard Pies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Refrigerate!</a:t>
            </a:r>
          </a:p>
          <a:p>
            <a:pPr lvl="1"/>
            <a:endParaRPr lang="en-US" sz="3200" dirty="0" smtClean="0">
              <a:latin typeface="Century Gothic" panose="020B0502020202020204" pitchFamily="34" charset="0"/>
            </a:endParaRPr>
          </a:p>
          <a:p>
            <a:r>
              <a:rPr lang="en-US" sz="3600" dirty="0" smtClean="0">
                <a:latin typeface="Century Gothic" panose="020B0502020202020204" pitchFamily="34" charset="0"/>
              </a:rPr>
              <a:t>Savory Pies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Refrigerate!</a:t>
            </a:r>
          </a:p>
          <a:p>
            <a:pPr lvl="1"/>
            <a:endParaRPr lang="en-US" sz="3200" dirty="0" smtClean="0">
              <a:latin typeface="Century Gothic" panose="020B0502020202020204" pitchFamily="34" charset="0"/>
            </a:endParaRPr>
          </a:p>
          <a:p>
            <a:r>
              <a:rPr lang="en-US" sz="3600" dirty="0" smtClean="0">
                <a:latin typeface="Century Gothic" panose="020B0502020202020204" pitchFamily="34" charset="0"/>
              </a:rPr>
              <a:t>Fruit Pies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Best within 1-2 days, okay up to 4 days</a:t>
            </a:r>
          </a:p>
          <a:p>
            <a:pPr lvl="1"/>
            <a:r>
              <a:rPr lang="en-US" sz="3200" dirty="0" smtClean="0">
                <a:latin typeface="Century Gothic" panose="020B0502020202020204" pitchFamily="34" charset="0"/>
              </a:rPr>
              <a:t>Can freeze after baking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13741</TotalTime>
  <Words>249</Words>
  <Application>Microsoft Office PowerPoint</Application>
  <PresentationFormat>Widescreen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Bernard MT Condensed</vt:lpstr>
      <vt:lpstr>Bookman Old Style</vt:lpstr>
      <vt:lpstr>Calibri</vt:lpstr>
      <vt:lpstr>Calibri Light</vt:lpstr>
      <vt:lpstr>Century Gothic</vt:lpstr>
      <vt:lpstr>Wingdings</vt:lpstr>
      <vt:lpstr>Office Theme</vt:lpstr>
      <vt:lpstr>Pies and Pastries</vt:lpstr>
      <vt:lpstr>Ingredients</vt:lpstr>
      <vt:lpstr>Pastry Dough Ingredients </vt:lpstr>
      <vt:lpstr>Preparation:</vt:lpstr>
      <vt:lpstr>Reasons for Toughness</vt:lpstr>
      <vt:lpstr>To Create Tenderness:</vt:lpstr>
      <vt:lpstr>PowerPoint Presentation</vt:lpstr>
      <vt:lpstr>Three Styles of Pie Crusts</vt:lpstr>
      <vt:lpstr>Storage of Pies</vt:lpstr>
    </vt:vector>
  </TitlesOfParts>
  <Company>Davis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Pies and Pastries</dc:title>
  <dc:creator>Camille Zolman</dc:creator>
  <cp:lastModifiedBy>Brittni Moffat</cp:lastModifiedBy>
  <cp:revision>15</cp:revision>
  <dcterms:created xsi:type="dcterms:W3CDTF">2014-04-04T14:34:10Z</dcterms:created>
  <dcterms:modified xsi:type="dcterms:W3CDTF">2015-08-03T01:07:08Z</dcterms:modified>
</cp:coreProperties>
</file>