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4" r:id="rId13"/>
    <p:sldId id="266" r:id="rId14"/>
    <p:sldId id="267" r:id="rId15"/>
    <p:sldId id="268" r:id="rId16"/>
    <p:sldId id="276" r:id="rId17"/>
    <p:sldId id="278" r:id="rId18"/>
    <p:sldId id="277" r:id="rId19"/>
    <p:sldId id="275" r:id="rId20"/>
    <p:sldId id="269" r:id="rId21"/>
    <p:sldId id="270" r:id="rId22"/>
    <p:sldId id="279" r:id="rId23"/>
    <p:sldId id="271" r:id="rId24"/>
    <p:sldId id="280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1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447CE-204C-4EA6-A20E-8C1B5D09C49A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A4A1D-CD64-43D1-95A1-88A31F65A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8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59CF096-7DE9-4927-8EAF-D6CCC7E6FD87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64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889-C065-4EA1-A73D-DFC4781BA67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998D-2A46-4293-A337-A0ADEBA8F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37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889-C065-4EA1-A73D-DFC4781BA67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998D-2A46-4293-A337-A0ADEBA8F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889-C065-4EA1-A73D-DFC4781BA67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998D-2A46-4293-A337-A0ADEBA8F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39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889-C065-4EA1-A73D-DFC4781BA67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998D-2A46-4293-A337-A0ADEBA8F37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3053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889-C065-4EA1-A73D-DFC4781BA67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998D-2A46-4293-A337-A0ADEBA8F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59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889-C065-4EA1-A73D-DFC4781BA67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998D-2A46-4293-A337-A0ADEBA8F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93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889-C065-4EA1-A73D-DFC4781BA67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998D-2A46-4293-A337-A0ADEBA8F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72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889-C065-4EA1-A73D-DFC4781BA67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998D-2A46-4293-A337-A0ADEBA8F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08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889-C065-4EA1-A73D-DFC4781BA67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998D-2A46-4293-A337-A0ADEBA8F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26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6F05E-6D08-41C7-A6D4-300FF2AF2D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809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D734D8-5724-4623-AB21-98C7EB8AA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44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889-C065-4EA1-A73D-DFC4781BA67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998D-2A46-4293-A337-A0ADEBA8F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23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838200"/>
            <a:ext cx="7772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DF882-8D69-455D-952E-27D6A999F3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89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889-C065-4EA1-A73D-DFC4781BA67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998D-2A46-4293-A337-A0ADEBA8F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3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889-C065-4EA1-A73D-DFC4781BA67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998D-2A46-4293-A337-A0ADEBA8F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76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889-C065-4EA1-A73D-DFC4781BA67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998D-2A46-4293-A337-A0ADEBA8F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61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889-C065-4EA1-A73D-DFC4781BA67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998D-2A46-4293-A337-A0ADEBA8F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11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889-C065-4EA1-A73D-DFC4781BA67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998D-2A46-4293-A337-A0ADEBA8F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8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889-C065-4EA1-A73D-DFC4781BA67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998D-2A46-4293-A337-A0ADEBA8F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9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889-C065-4EA1-A73D-DFC4781BA67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1998D-2A46-4293-A337-A0ADEBA8F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3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64D4889-C065-4EA1-A73D-DFC4781BA679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DA1998D-2A46-4293-A337-A0ADEBA8F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6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  <p:sldLayoutId id="2147483930" r:id="rId18"/>
    <p:sldLayoutId id="2147483931" r:id="rId19"/>
    <p:sldLayoutId id="2147483932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05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85553" y="73428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>
                <a:solidFill>
                  <a:srgbClr val="92D050"/>
                </a:solidFill>
              </a:rPr>
              <a:t>Symmetrical Balance</a:t>
            </a:r>
          </a:p>
        </p:txBody>
      </p:sp>
      <p:pic>
        <p:nvPicPr>
          <p:cNvPr id="9222" name="Picture 6" descr="symmetrica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71253" y="1177635"/>
            <a:ext cx="8001000" cy="5344121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 rot="20946122">
            <a:off x="293250" y="76199"/>
            <a:ext cx="3719946" cy="41148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  <a:defRPr/>
            </a:pPr>
            <a:r>
              <a:rPr lang="en-US" sz="3600" b="1" dirty="0" smtClean="0"/>
              <a:t>Where?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263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images.sodahead.com/polls/004017499/444712169_cute_pigtails_with_multiple_ponytail_wraps_xlarge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01" y="1147054"/>
            <a:ext cx="3993039" cy="465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austinkids.files.wordpress.com/2012/02/lettera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144" y="1059033"/>
            <a:ext cx="3559925" cy="474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7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Design 101-Symmetrical &amp; Asymmetrical Balance: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87" y="210735"/>
            <a:ext cx="7000943" cy="641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56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5249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 b="1" dirty="0" smtClean="0">
                <a:solidFill>
                  <a:srgbClr val="92D050"/>
                </a:solidFill>
              </a:rPr>
              <a:t>Asymmetrical</a:t>
            </a:r>
            <a:r>
              <a:rPr lang="en-US" altLang="en-US" sz="5400" dirty="0" smtClean="0">
                <a:solidFill>
                  <a:srgbClr val="92D050"/>
                </a:solidFill>
              </a:rPr>
              <a:t> </a:t>
            </a:r>
            <a:r>
              <a:rPr lang="en-US" altLang="en-US" sz="5400" b="1" dirty="0" smtClean="0">
                <a:solidFill>
                  <a:srgbClr val="92D050"/>
                </a:solidFill>
              </a:rPr>
              <a:t>Balance</a:t>
            </a:r>
            <a:endParaRPr lang="en-US" altLang="en-US" sz="4400" b="1" dirty="0" smtClean="0">
              <a:solidFill>
                <a:srgbClr val="92D050"/>
              </a:solidFill>
            </a:endParaRPr>
          </a:p>
        </p:txBody>
      </p:sp>
      <p:sp>
        <p:nvSpPr>
          <p:cNvPr id="12292" name="ClipArt Placeholder 1"/>
          <p:cNvSpPr>
            <a:spLocks noGrp="1" noTextEdit="1"/>
          </p:cNvSpPr>
          <p:nvPr>
            <p:ph type="clipArt" sz="half" idx="1"/>
          </p:nvPr>
        </p:nvSpPr>
        <p:spPr/>
      </p:sp>
      <p:sp>
        <p:nvSpPr>
          <p:cNvPr id="1229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60975" y="1591974"/>
            <a:ext cx="38100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Creates more interesting arrangements.</a:t>
            </a:r>
          </a:p>
          <a:p>
            <a:pPr eaLnBrk="1" hangingPunct="1"/>
            <a:r>
              <a:rPr lang="en-US" altLang="en-US" sz="2400" dirty="0"/>
              <a:t>Suggests informality, relaxed.</a:t>
            </a:r>
          </a:p>
          <a:p>
            <a:pPr eaLnBrk="1" hangingPunct="1"/>
            <a:r>
              <a:rPr lang="en-US" altLang="en-US" sz="2400" dirty="0"/>
              <a:t>Also referred to as INFORMAL balance.</a:t>
            </a:r>
          </a:p>
        </p:txBody>
      </p:sp>
      <p:pic>
        <p:nvPicPr>
          <p:cNvPr id="10246" name="Picture 6" descr="http://3.bp.blogspot.com/-rAOKH7CE8A4/Tz6YWPgbZ-I/AAAAAAAADwM/cyyU-94abuU/s1600/244531454736873328_E67h6XtF_c.jpg"/>
          <p:cNvPicPr>
            <a:picLocks noChangeAspect="1" noChangeArrowheads="1"/>
          </p:cNvPicPr>
          <p:nvPr/>
        </p:nvPicPr>
        <p:blipFill rotWithShape="1">
          <a:blip r:embed="rId2"/>
          <a:srcRect b="9755"/>
          <a:stretch/>
        </p:blipFill>
        <p:spPr bwMode="auto">
          <a:xfrm>
            <a:off x="420891" y="1364444"/>
            <a:ext cx="2670175" cy="4881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3.bp.blogspot.com/-Bn6rOv5gaJo/Tz6YYALGiHI/AAAAAAAADwU/vABIDCsOF8g/s1600/268456827757301014_sYAAO3jL_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6941" y="1364442"/>
            <a:ext cx="2022475" cy="2527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4.bp.blogspot.com/-GpbT0UGWNSU/Tz6YLzkTOuI/AAAAAAAADv8/w_EbFpKnH0g/s1600/233202086924288991_4uU04YVK_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1066" y="3828244"/>
            <a:ext cx="2054225" cy="2511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84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487" y="123305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>
                <a:solidFill>
                  <a:srgbClr val="92D050"/>
                </a:solidFill>
              </a:rPr>
              <a:t>Asymmetrical Balance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8847" y="1981200"/>
            <a:ext cx="38100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/>
              <a:t>Mirror is placed off center on the mantle.</a:t>
            </a:r>
          </a:p>
          <a:p>
            <a:pPr eaLnBrk="1" hangingPunct="1"/>
            <a:r>
              <a:rPr lang="en-US" altLang="en-US" sz="2800" dirty="0"/>
              <a:t>Tray and bottles on either side of the mirror help to balance it out.</a:t>
            </a:r>
          </a:p>
        </p:txBody>
      </p:sp>
      <p:pic>
        <p:nvPicPr>
          <p:cNvPr id="11268" name="Picture 9" descr="http://images.meredith.com/bhg/images/01/l_fir0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4023361" y="1832772"/>
            <a:ext cx="4867794" cy="4705534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06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1494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>
                <a:solidFill>
                  <a:srgbClr val="92D050"/>
                </a:solidFill>
              </a:rPr>
              <a:t>Asymmetrical Balance</a:t>
            </a:r>
          </a:p>
        </p:txBody>
      </p:sp>
      <p:pic>
        <p:nvPicPr>
          <p:cNvPr id="12294" name="Picture 6" descr="I love the yellow in the space and the assymetrical balance in the space is perfect cause the yellow is centered in the middle!!!!!!!"/>
          <p:cNvPicPr>
            <a:picLocks noGrp="1" noChangeAspect="1" noChangeArrowheads="1"/>
          </p:cNvPicPr>
          <p:nvPr>
            <p:ph type="clipArt" sz="half" idx="1"/>
          </p:nvPr>
        </p:nvPicPr>
        <p:blipFill rotWithShape="1">
          <a:blip r:embed="rId2"/>
          <a:srcRect b="25652"/>
          <a:stretch/>
        </p:blipFill>
        <p:spPr>
          <a:xfrm>
            <a:off x="166256" y="1186557"/>
            <a:ext cx="4804756" cy="5463742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Placeholder 2"/>
          <p:cNvSpPr>
            <a:spLocks noGrp="1"/>
          </p:cNvSpPr>
          <p:nvPr>
            <p:ph type="body" sz="half" idx="2"/>
          </p:nvPr>
        </p:nvSpPr>
        <p:spPr>
          <a:xfrm>
            <a:off x="5180216" y="1693025"/>
            <a:ext cx="3810000" cy="41148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The faux animal head</a:t>
            </a:r>
          </a:p>
          <a:p>
            <a:r>
              <a:rPr lang="en-US" altLang="en-US" sz="2800" dirty="0" smtClean="0"/>
              <a:t>The plant the bowl</a:t>
            </a:r>
          </a:p>
          <a:p>
            <a:r>
              <a:rPr lang="en-US" altLang="en-US" sz="2800" dirty="0" smtClean="0"/>
              <a:t>And the lamp all work together to create a sense of balance.</a:t>
            </a:r>
          </a:p>
        </p:txBody>
      </p:sp>
    </p:spTree>
    <p:extLst>
      <p:ext uri="{BB962C8B-B14F-4D97-AF65-F5344CB8AC3E}">
        <p14:creationId xmlns:p14="http://schemas.microsoft.com/office/powerpoint/2010/main" val="323646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Living Room: Love the use of frames to highlight a corner + think a mosaic flooring in sunroom or section of hallway would be divine: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56" y="418037"/>
            <a:ext cx="4829695" cy="610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9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www.peggyoberlininteriors.com/wp-content/uploads/2011/12/asymmetrical-picture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48" y="473825"/>
            <a:ext cx="7019845" cy="587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4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interiorcollective.com/wp-content/uploads/2013/05/Asymmetrical-styling-interior-design-caesarstone-blo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6" y="847898"/>
            <a:ext cx="8314675" cy="50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09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modern duplex | nyc west village: 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6" y="700679"/>
            <a:ext cx="8134004" cy="541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69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b="1" dirty="0" smtClean="0">
                <a:solidFill>
                  <a:srgbClr val="92D050"/>
                </a:solidFill>
              </a:rPr>
              <a:t>Balance Foldable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Cut on the dashed lines on each side of the paper.</a:t>
            </a:r>
          </a:p>
          <a:p>
            <a:r>
              <a:rPr lang="en-US" altLang="en-US" sz="3200" dirty="0" smtClean="0"/>
              <a:t>Fold in half the long way (hotdog), so that the printed squares are inside.</a:t>
            </a:r>
          </a:p>
          <a:p>
            <a:r>
              <a:rPr lang="en-US" altLang="en-US" sz="3200" dirty="0" smtClean="0"/>
              <a:t>Then open the paper and cut on each the lines to the center line to create four flaps.</a:t>
            </a:r>
          </a:p>
        </p:txBody>
      </p:sp>
    </p:spTree>
    <p:extLst>
      <p:ext uri="{BB962C8B-B14F-4D97-AF65-F5344CB8AC3E}">
        <p14:creationId xmlns:p14="http://schemas.microsoft.com/office/powerpoint/2010/main" val="17983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0668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>
                <a:solidFill>
                  <a:srgbClr val="92D050"/>
                </a:solidFill>
                <a:effectLst/>
              </a:rPr>
              <a:t>Asymmetrical Balance</a:t>
            </a:r>
          </a:p>
        </p:txBody>
      </p:sp>
      <p:sp>
        <p:nvSpPr>
          <p:cNvPr id="15363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85900"/>
            <a:ext cx="3028604" cy="4114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/>
              <a:t>The star and 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Pumpkin work with 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The candles on the 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Other side to create a sense of balance.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*visual balance.</a:t>
            </a:r>
          </a:p>
        </p:txBody>
      </p:sp>
      <p:pic>
        <p:nvPicPr>
          <p:cNvPr id="13318" name="Picture 6" descr="This is a pretty mantal and I LOVE the burla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474719" y="1776846"/>
            <a:ext cx="5306291" cy="3979718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3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>
                <a:solidFill>
                  <a:srgbClr val="92D050"/>
                </a:solidFill>
                <a:effectLst/>
              </a:rPr>
              <a:t>Radial Balance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Radial Balance involves having furnishings, accessories or patterns arranged in a </a:t>
            </a:r>
            <a:r>
              <a:rPr lang="en-US" altLang="en-US" sz="5400" i="1" u="sng" dirty="0"/>
              <a:t>circular</a:t>
            </a:r>
            <a:r>
              <a:rPr lang="en-US" altLang="en-US" dirty="0" smtClean="0"/>
              <a:t> manner.</a:t>
            </a:r>
          </a:p>
          <a:p>
            <a:pPr eaLnBrk="1" hangingPunct="1"/>
            <a:r>
              <a:rPr lang="en-US" altLang="en-US" dirty="0" smtClean="0"/>
              <a:t>Radiation creates a sweeping, dramatic, circular motion in a room.</a:t>
            </a:r>
          </a:p>
        </p:txBody>
      </p:sp>
      <p:pic>
        <p:nvPicPr>
          <p:cNvPr id="7170" name="Picture 2" descr="http://farm1.static.flickr.com/148/406743200_c159de6c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694" y="3464331"/>
            <a:ext cx="4392733" cy="329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98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776786" y="193963"/>
            <a:ext cx="7765322" cy="9704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>
                <a:solidFill>
                  <a:srgbClr val="92D050"/>
                </a:solidFill>
                <a:effectLst/>
              </a:rPr>
              <a:t>Radial Balance</a:t>
            </a:r>
          </a:p>
        </p:txBody>
      </p:sp>
      <p:pic>
        <p:nvPicPr>
          <p:cNvPr id="27650" name="Picture 2" descr="Radial balance is a type of balance which all elements radiate out from a center point in a circular fashion. All elements lead your eye towards the center. In this room the ceiling is an obvious form of radial balance. the beams all lead up to a center point on the ceiling.: 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164413"/>
            <a:ext cx="3496160" cy="52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don't know if this is a tree house, but I want it to be.: 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827" y="1670858"/>
            <a:ext cx="4571383" cy="452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4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>
                <a:solidFill>
                  <a:srgbClr val="92D050"/>
                </a:solidFill>
                <a:effectLst/>
              </a:rPr>
              <a:t>Radial Balance</a:t>
            </a:r>
          </a:p>
        </p:txBody>
      </p:sp>
      <p:sp>
        <p:nvSpPr>
          <p:cNvPr id="17411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7412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85800" y="1828800"/>
            <a:ext cx="3657600" cy="467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5" b="15001"/>
          <a:stretch>
            <a:fillRect/>
          </a:stretch>
        </p:blipFill>
        <p:spPr bwMode="ltGray">
          <a:xfrm>
            <a:off x="4953000" y="1914527"/>
            <a:ext cx="3582988" cy="458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61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A couple downsized with a mission: to turn their entire home into a family room.: 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69" y="304349"/>
            <a:ext cx="4124398" cy="618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&quot; The   color   white   is   never   a   trend.&quot;    &quot;When  you  use  it   as  a  background   color,  everything  else  stands  out.    When  it's  used  on  furniture,   everything  around  it  stands  out.&quot;  -Jenny Peters: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684" y="323200"/>
            <a:ext cx="4572000" cy="616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6"/>
          <p:cNvSpPr>
            <a:spLocks noGrp="1"/>
          </p:cNvSpPr>
          <p:nvPr>
            <p:ph/>
          </p:nvPr>
        </p:nvSpPr>
        <p:spPr>
          <a:xfrm>
            <a:off x="1335260" y="1047405"/>
            <a:ext cx="8681575" cy="5410200"/>
          </a:xfrm>
        </p:spPr>
        <p:txBody>
          <a:bodyPr>
            <a:noAutofit/>
          </a:bodyPr>
          <a:lstStyle/>
          <a:p>
            <a:r>
              <a:rPr lang="en-US" altLang="en-US" sz="1800" dirty="0" smtClean="0"/>
              <a:t>Using polyvore.com</a:t>
            </a:r>
          </a:p>
          <a:p>
            <a:r>
              <a:rPr lang="en-US" altLang="en-US" sz="1800" dirty="0" smtClean="0"/>
              <a:t>Create </a:t>
            </a:r>
            <a:r>
              <a:rPr lang="en-US" altLang="en-US" sz="1800" dirty="0" smtClean="0"/>
              <a:t>one example of  EACH kind of balance: </a:t>
            </a:r>
          </a:p>
          <a:p>
            <a:pPr lvl="1"/>
            <a:r>
              <a:rPr lang="en-US" altLang="en-US" dirty="0" smtClean="0"/>
              <a:t>Symmetrical</a:t>
            </a:r>
          </a:p>
          <a:p>
            <a:pPr lvl="1"/>
            <a:r>
              <a:rPr lang="en-US" altLang="en-US" dirty="0" smtClean="0"/>
              <a:t>Asymmetrical</a:t>
            </a:r>
          </a:p>
          <a:p>
            <a:pPr lvl="1"/>
            <a:r>
              <a:rPr lang="en-US" altLang="en-US" dirty="0" smtClean="0"/>
              <a:t>Radial</a:t>
            </a:r>
          </a:p>
          <a:p>
            <a:r>
              <a:rPr lang="en-US" altLang="en-US" sz="1800" dirty="0" smtClean="0"/>
              <a:t>Print </a:t>
            </a:r>
            <a:r>
              <a:rPr lang="en-US" altLang="en-US" sz="1800" dirty="0" smtClean="0"/>
              <a:t>them and </a:t>
            </a:r>
            <a:r>
              <a:rPr lang="en-US" altLang="en-US" sz="1800" dirty="0" smtClean="0"/>
              <a:t>mount into smash book.</a:t>
            </a:r>
          </a:p>
          <a:p>
            <a:r>
              <a:rPr lang="en-US" altLang="en-US" sz="1800" dirty="0" smtClean="0"/>
              <a:t>Label them “</a:t>
            </a:r>
            <a:r>
              <a:rPr lang="en-US" altLang="en-US" sz="1800" i="1" dirty="0" smtClean="0"/>
              <a:t>Symmetrical Balance” </a:t>
            </a:r>
            <a:r>
              <a:rPr lang="en-US" altLang="en-US" sz="1800" dirty="0" smtClean="0"/>
              <a:t>and </a:t>
            </a:r>
            <a:r>
              <a:rPr lang="en-US" altLang="en-US" sz="1800" i="1" dirty="0" smtClean="0"/>
              <a:t> “Asymmetrical Balance.</a:t>
            </a:r>
            <a:endParaRPr lang="en-US" altLang="en-US" sz="1800" dirty="0" smtClean="0"/>
          </a:p>
        </p:txBody>
      </p:sp>
      <p:sp>
        <p:nvSpPr>
          <p:cNvPr id="18435" name="Title 1"/>
          <p:cNvSpPr>
            <a:spLocks noGrp="1"/>
          </p:cNvSpPr>
          <p:nvPr>
            <p:ph type="title" idx="4294967295"/>
          </p:nvPr>
        </p:nvSpPr>
        <p:spPr>
          <a:xfrm>
            <a:off x="598516" y="111189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sz="4800" b="1" dirty="0" smtClean="0">
                <a:solidFill>
                  <a:srgbClr val="92D050"/>
                </a:solidFill>
              </a:rPr>
              <a:t>Balance Assignment</a:t>
            </a:r>
            <a:endParaRPr lang="en-US" altLang="en-US" sz="4800" b="1" dirty="0" smtClean="0">
              <a:solidFill>
                <a:srgbClr val="92D050"/>
              </a:solidFill>
            </a:endParaRPr>
          </a:p>
        </p:txBody>
      </p:sp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3" t="21404" r="41907" b="19682"/>
          <a:stretch>
            <a:fillRect/>
          </a:stretch>
        </p:blipFill>
        <p:spPr bwMode="ltGray">
          <a:xfrm>
            <a:off x="769997" y="3982728"/>
            <a:ext cx="3310170" cy="272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9" t="39366" r="52309" b="11232"/>
          <a:stretch>
            <a:fillRect/>
          </a:stretch>
        </p:blipFill>
        <p:spPr bwMode="ltGray">
          <a:xfrm>
            <a:off x="5145578" y="3919188"/>
            <a:ext cx="2945970" cy="2853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625" y="1447800"/>
            <a:ext cx="849264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5400" b="1" dirty="0">
                <a:solidFill>
                  <a:srgbClr val="92D050"/>
                </a:solidFill>
              </a:rPr>
              <a:t>PRINCIPLES OF DESIGN</a:t>
            </a:r>
            <a:br>
              <a:rPr lang="en-US" altLang="en-US" sz="5400" b="1" dirty="0">
                <a:solidFill>
                  <a:srgbClr val="92D050"/>
                </a:solidFill>
              </a:rPr>
            </a:br>
            <a:r>
              <a:rPr lang="en-US" altLang="en-US" sz="5400" b="1" dirty="0">
                <a:solidFill>
                  <a:srgbClr val="92D050"/>
                </a:solidFill>
              </a:rPr>
              <a:t>Balance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sz="3600" b="1" dirty="0"/>
              <a:t>Objective</a:t>
            </a:r>
            <a:r>
              <a:rPr lang="en-US" altLang="en-US" sz="3600" dirty="0"/>
              <a:t>: Identify Balance and the </a:t>
            </a:r>
            <a:r>
              <a:rPr lang="en-US" altLang="en-US" sz="3600" u="sng" dirty="0"/>
              <a:t>three types </a:t>
            </a:r>
            <a:r>
              <a:rPr lang="en-US" altLang="en-US" sz="3600" dirty="0"/>
              <a:t>of balance used in Interior Design.</a:t>
            </a:r>
          </a:p>
        </p:txBody>
      </p:sp>
    </p:spTree>
    <p:extLst>
      <p:ext uri="{BB962C8B-B14F-4D97-AF65-F5344CB8AC3E}">
        <p14:creationId xmlns:p14="http://schemas.microsoft.com/office/powerpoint/2010/main" val="18008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92D050"/>
                </a:solidFill>
              </a:rPr>
              <a:t>Balance Foldable</a:t>
            </a:r>
            <a:endParaRPr lang="en-US" alt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60293" y="1732450"/>
            <a:ext cx="8007717" cy="4058751"/>
          </a:xfrm>
        </p:spPr>
        <p:txBody>
          <a:bodyPr>
            <a:normAutofit/>
          </a:bodyPr>
          <a:lstStyle/>
          <a:p>
            <a:r>
              <a:rPr lang="en-US" altLang="en-US" sz="3600" dirty="0" smtClean="0"/>
              <a:t>Flap 1: </a:t>
            </a:r>
            <a:r>
              <a:rPr lang="en-US" altLang="en-US" sz="3600" dirty="0" smtClean="0"/>
              <a:t> </a:t>
            </a:r>
            <a:r>
              <a:rPr lang="en-US" altLang="en-US" sz="3600" b="1" dirty="0" smtClean="0"/>
              <a:t>Principle of Design: Balance</a:t>
            </a:r>
            <a:endParaRPr lang="en-US" altLang="en-US" sz="3600" b="1" dirty="0" smtClean="0"/>
          </a:p>
          <a:p>
            <a:r>
              <a:rPr lang="en-US" altLang="en-US" sz="3600" dirty="0" smtClean="0"/>
              <a:t>Flap 2: </a:t>
            </a:r>
            <a:r>
              <a:rPr lang="en-US" altLang="en-US" sz="3600" b="1" dirty="0" smtClean="0"/>
              <a:t>Symmetrical </a:t>
            </a:r>
            <a:r>
              <a:rPr lang="en-US" altLang="en-US" sz="3600" b="1" dirty="0"/>
              <a:t>Balance</a:t>
            </a:r>
            <a:endParaRPr lang="en-US" altLang="en-US" sz="3600" b="1" dirty="0" smtClean="0"/>
          </a:p>
          <a:p>
            <a:r>
              <a:rPr lang="en-US" altLang="en-US" sz="3600" dirty="0" smtClean="0"/>
              <a:t>Flap 3: </a:t>
            </a:r>
            <a:r>
              <a:rPr lang="en-US" altLang="en-US" sz="3600" b="1" dirty="0" smtClean="0"/>
              <a:t>Asymmetrical Balance</a:t>
            </a:r>
          </a:p>
          <a:p>
            <a:r>
              <a:rPr lang="en-US" altLang="en-US" sz="3600" dirty="0" smtClean="0"/>
              <a:t>Flap 4</a:t>
            </a:r>
            <a:r>
              <a:rPr lang="en-US" altLang="en-US" sz="3600" dirty="0" smtClean="0"/>
              <a:t>: </a:t>
            </a:r>
            <a:r>
              <a:rPr lang="en-US" altLang="en-US" sz="3600" b="1" dirty="0" smtClean="0"/>
              <a:t>Radial </a:t>
            </a:r>
            <a:r>
              <a:rPr lang="en-US" altLang="en-US" sz="3600" b="1" dirty="0"/>
              <a:t>Balance</a:t>
            </a:r>
            <a:endParaRPr lang="en-US" alt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4181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800" b="1" dirty="0">
                <a:solidFill>
                  <a:srgbClr val="92D050"/>
                </a:solidFill>
              </a:rPr>
              <a:t>BALANCE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A sense of </a:t>
            </a:r>
            <a:r>
              <a:rPr lang="en-US" altLang="en-US" sz="3200" u="sng" dirty="0" smtClean="0"/>
              <a:t>equilibrium</a:t>
            </a:r>
            <a:r>
              <a:rPr lang="en-US" altLang="en-US" sz="3200" dirty="0" smtClean="0"/>
              <a:t>.</a:t>
            </a:r>
          </a:p>
          <a:p>
            <a:pPr lvl="1" eaLnBrk="1" hangingPunct="1"/>
            <a:r>
              <a:rPr lang="en-US" altLang="en-US" sz="2800" dirty="0" smtClean="0"/>
              <a:t>When establishing balance consider visual weight created by size, color, texture and number of objects.</a:t>
            </a:r>
          </a:p>
        </p:txBody>
      </p:sp>
      <p:pic>
        <p:nvPicPr>
          <p:cNvPr id="17410" name="Picture 2" descr="https://images.rapgenius.com/f96d338f9fc178ae1652184a0427f4b7.234x233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621" y="3584400"/>
            <a:ext cx="2753007" cy="274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>
                <a:solidFill>
                  <a:srgbClr val="92D050"/>
                </a:solidFill>
              </a:rPr>
              <a:t>TYPES OF BALANCE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92D050"/>
                </a:solidFill>
              </a:rPr>
              <a:t>SYMMETRICAL</a:t>
            </a:r>
          </a:p>
          <a:p>
            <a:pPr lvl="1" eaLnBrk="1" hangingPunct="1"/>
            <a:r>
              <a:rPr lang="en-US" altLang="en-US" dirty="0" smtClean="0"/>
              <a:t>Achieved by placing </a:t>
            </a:r>
            <a:r>
              <a:rPr lang="en-US" altLang="en-US" b="1" i="1" dirty="0" smtClean="0"/>
              <a:t>identical objects</a:t>
            </a:r>
            <a:r>
              <a:rPr lang="en-US" altLang="en-US" dirty="0" smtClean="0"/>
              <a:t> on either side of a central point.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92D050"/>
                </a:solidFill>
              </a:rPr>
              <a:t>ASYMMETRICAL</a:t>
            </a:r>
          </a:p>
          <a:p>
            <a:pPr lvl="1" eaLnBrk="1" hangingPunct="1"/>
            <a:r>
              <a:rPr lang="en-US" altLang="en-US" dirty="0" smtClean="0"/>
              <a:t>Achieved by placing different objects </a:t>
            </a:r>
            <a:r>
              <a:rPr lang="en-US" altLang="en-US" b="1" i="1" dirty="0" smtClean="0"/>
              <a:t>of equal visual weight</a:t>
            </a:r>
            <a:r>
              <a:rPr lang="en-US" altLang="en-US" dirty="0" smtClean="0"/>
              <a:t> on either side of a central point.</a:t>
            </a:r>
          </a:p>
        </p:txBody>
      </p:sp>
    </p:spTree>
    <p:extLst>
      <p:ext uri="{BB962C8B-B14F-4D97-AF65-F5344CB8AC3E}">
        <p14:creationId xmlns:p14="http://schemas.microsoft.com/office/powerpoint/2010/main" val="424885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9372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b="1" dirty="0" smtClean="0">
                <a:solidFill>
                  <a:srgbClr val="92D050"/>
                </a:solidFill>
              </a:rPr>
              <a:t>SYMMETRICAL BALANCE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2232" y="1860113"/>
            <a:ext cx="4550079" cy="516698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Creates a quiet, restful feeling.</a:t>
            </a:r>
          </a:p>
          <a:p>
            <a:pPr eaLnBrk="1" hangingPunct="1"/>
            <a:r>
              <a:rPr lang="en-US" altLang="en-US" sz="3600" dirty="0"/>
              <a:t>Suggests restraint, orderliness, formality.</a:t>
            </a:r>
          </a:p>
          <a:p>
            <a:pPr eaLnBrk="1" hangingPunct="1"/>
            <a:r>
              <a:rPr lang="en-US" altLang="en-US" sz="3600" dirty="0"/>
              <a:t>Also called, </a:t>
            </a:r>
            <a:r>
              <a:rPr lang="en-US" altLang="en-US" sz="3600" b="1" dirty="0">
                <a:solidFill>
                  <a:srgbClr val="92D050"/>
                </a:solidFill>
              </a:rPr>
              <a:t>FORMAL</a:t>
            </a:r>
            <a:r>
              <a:rPr lang="en-US" altLang="en-US" sz="3600" dirty="0"/>
              <a:t> balance.</a:t>
            </a:r>
          </a:p>
        </p:txBody>
      </p:sp>
      <p:pic>
        <p:nvPicPr>
          <p:cNvPr id="6157" name="Picture 13" descr="symmetrical balanc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4571999" y="1297515"/>
            <a:ext cx="4083485" cy="5251509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>
            <a:stCxn id="6157" idx="0"/>
            <a:endCxn id="6157" idx="2"/>
          </p:cNvCxnSpPr>
          <p:nvPr/>
        </p:nvCxnSpPr>
        <p:spPr>
          <a:xfrm>
            <a:off x="6613742" y="1297515"/>
            <a:ext cx="0" cy="5251509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542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>
          <a:xfrm>
            <a:off x="648222" y="2286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>
                <a:solidFill>
                  <a:srgbClr val="92D050"/>
                </a:solidFill>
              </a:rPr>
              <a:t>Symmetrical Balance</a:t>
            </a:r>
          </a:p>
        </p:txBody>
      </p:sp>
      <p:pic>
        <p:nvPicPr>
          <p:cNvPr id="7174" name="Picture 6" descr="Technique Tip: Symmetrical Balanc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6008" y="1257610"/>
            <a:ext cx="7458203" cy="4739224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264024" y="5996834"/>
            <a:ext cx="8879976" cy="150625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2800" dirty="0" smtClean="0"/>
              <a:t>What are the asymmetrical </a:t>
            </a:r>
            <a:r>
              <a:rPr lang="en-US" altLang="en-US" sz="2800" dirty="0"/>
              <a:t>elements in this </a:t>
            </a:r>
            <a:r>
              <a:rPr lang="en-US" altLang="en-US" sz="2800" dirty="0" smtClean="0"/>
              <a:t>room?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431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81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b="1" dirty="0" smtClean="0">
                <a:solidFill>
                  <a:srgbClr val="92D050"/>
                </a:solidFill>
              </a:rPr>
              <a:t>Symmetrical Balance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9089" y="2455718"/>
            <a:ext cx="3719946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Two beds with identical bedding.</a:t>
            </a:r>
          </a:p>
          <a:p>
            <a:pPr eaLnBrk="1" hangingPunct="1">
              <a:defRPr/>
            </a:pPr>
            <a:r>
              <a:rPr lang="en-US" dirty="0"/>
              <a:t>The lamps and night stands. </a:t>
            </a:r>
          </a:p>
          <a:p>
            <a:pPr eaLnBrk="1" hangingPunct="1">
              <a:defRPr/>
            </a:pPr>
            <a:r>
              <a:rPr lang="en-US" dirty="0"/>
              <a:t>The seats at the end</a:t>
            </a:r>
          </a:p>
          <a:p>
            <a:pPr marL="0" indent="0">
              <a:buNone/>
              <a:defRPr/>
            </a:pPr>
            <a:r>
              <a:rPr lang="en-US" dirty="0"/>
              <a:t>    of the bed.</a:t>
            </a:r>
          </a:p>
          <a:p>
            <a:pPr eaLnBrk="1" hangingPunct="1">
              <a:defRPr/>
            </a:pPr>
            <a:r>
              <a:rPr lang="en-US" dirty="0"/>
              <a:t>Windows</a:t>
            </a:r>
          </a:p>
        </p:txBody>
      </p:sp>
      <p:pic>
        <p:nvPicPr>
          <p:cNvPr id="8198" name="Picture 6" descr="http://media-cache-ak1.pinimg.com/originals/b8/e9/85/b8e985140c6a53b8d5df34bd307b07e7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57849" y="1201882"/>
            <a:ext cx="5368636" cy="5368636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56953" y="1438102"/>
            <a:ext cx="3719946" cy="41148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  <a:defRPr/>
            </a:pPr>
            <a:r>
              <a:rPr lang="en-US" sz="3600" b="1" dirty="0" smtClean="0"/>
              <a:t>Where?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5613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8195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45</TotalTime>
  <Words>379</Words>
  <Application>Microsoft Office PowerPoint</Application>
  <PresentationFormat>On-screen Show (4:3)</PresentationFormat>
  <Paragraphs>66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Calisto MT</vt:lpstr>
      <vt:lpstr>Times New Roman</vt:lpstr>
      <vt:lpstr>Trebuchet MS</vt:lpstr>
      <vt:lpstr>Wingdings 2</vt:lpstr>
      <vt:lpstr>Slate</vt:lpstr>
      <vt:lpstr>PowerPoint Presentation</vt:lpstr>
      <vt:lpstr>Balance Foldable</vt:lpstr>
      <vt:lpstr>PRINCIPLES OF DESIGN Balance</vt:lpstr>
      <vt:lpstr>Balance Foldable</vt:lpstr>
      <vt:lpstr>BALANCE</vt:lpstr>
      <vt:lpstr>TYPES OF BALANCE</vt:lpstr>
      <vt:lpstr>SYMMETRICAL BALANCE</vt:lpstr>
      <vt:lpstr>Symmetrical Balance</vt:lpstr>
      <vt:lpstr>Symmetrical Balance</vt:lpstr>
      <vt:lpstr>Symmetrical Balance</vt:lpstr>
      <vt:lpstr>PowerPoint Presentation</vt:lpstr>
      <vt:lpstr>PowerPoint Presentation</vt:lpstr>
      <vt:lpstr>Asymmetrical Balance</vt:lpstr>
      <vt:lpstr>Asymmetrical Balance</vt:lpstr>
      <vt:lpstr>Asymmetrical Balance</vt:lpstr>
      <vt:lpstr>PowerPoint Presentation</vt:lpstr>
      <vt:lpstr>PowerPoint Presentation</vt:lpstr>
      <vt:lpstr>PowerPoint Presentation</vt:lpstr>
      <vt:lpstr>PowerPoint Presentation</vt:lpstr>
      <vt:lpstr>Asymmetrical Balance</vt:lpstr>
      <vt:lpstr>Radial Balance</vt:lpstr>
      <vt:lpstr>Radial Balance</vt:lpstr>
      <vt:lpstr>Radial Balance</vt:lpstr>
      <vt:lpstr>PowerPoint Presentation</vt:lpstr>
      <vt:lpstr>Balance Assignment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Brittni Moffat</dc:creator>
  <cp:lastModifiedBy>Brittni Moffat</cp:lastModifiedBy>
  <cp:revision>6</cp:revision>
  <dcterms:created xsi:type="dcterms:W3CDTF">2015-10-29T02:19:05Z</dcterms:created>
  <dcterms:modified xsi:type="dcterms:W3CDTF">2015-10-29T03:04:19Z</dcterms:modified>
</cp:coreProperties>
</file>