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tags/tag35.xml" ContentType="application/vnd.openxmlformats-officedocument.presentationml.tags+xml"/>
  <Override PartName="/ppt/notesSlides/notesSlide36.xml" ContentType="application/vnd.openxmlformats-officedocument.presentationml.notesSlide+xml"/>
  <Override PartName="/ppt/tags/tag36.xml" ContentType="application/vnd.openxmlformats-officedocument.presentationml.tags+xml"/>
  <Override PartName="/ppt/notesSlides/notesSlide37.xml" ContentType="application/vnd.openxmlformats-officedocument.presentationml.notesSlide+xml"/>
  <Override PartName="/ppt/tags/tag37.xml" ContentType="application/vnd.openxmlformats-officedocument.presentationml.tags+xml"/>
  <Override PartName="/ppt/notesSlides/notesSlide38.xml" ContentType="application/vnd.openxmlformats-officedocument.presentationml.notesSlide+xml"/>
  <Override PartName="/ppt/tags/tag38.xml" ContentType="application/vnd.openxmlformats-officedocument.presentationml.tags+xml"/>
  <Override PartName="/ppt/notesSlides/notesSlide39.xml" ContentType="application/vnd.openxmlformats-officedocument.presentationml.notesSlide+xml"/>
  <Override PartName="/ppt/tags/tag39.xml" ContentType="application/vnd.openxmlformats-officedocument.presentationml.tags+xml"/>
  <Override PartName="/ppt/notesSlides/notesSlide40.xml" ContentType="application/vnd.openxmlformats-officedocument.presentationml.notesSlide+xml"/>
  <Override PartName="/ppt/tags/tag40.xml" ContentType="application/vnd.openxmlformats-officedocument.presentationml.tags+xml"/>
  <Override PartName="/ppt/notesSlides/notesSlide41.xml" ContentType="application/vnd.openxmlformats-officedocument.presentationml.notesSlide+xml"/>
  <Override PartName="/ppt/tags/tag41.xml" ContentType="application/vnd.openxmlformats-officedocument.presentationml.tags+xml"/>
  <Override PartName="/ppt/notesSlides/notesSlide42.xml" ContentType="application/vnd.openxmlformats-officedocument.presentationml.notesSlide+xml"/>
  <Override PartName="/ppt/tags/tag42.xml" ContentType="application/vnd.openxmlformats-officedocument.presentationml.tags+xml"/>
  <Override PartName="/ppt/notesSlides/notesSlide43.xml" ContentType="application/vnd.openxmlformats-officedocument.presentationml.notesSlide+xml"/>
  <Override PartName="/ppt/tags/tag4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handoutMasterIdLst>
    <p:handoutMasterId r:id="rId47"/>
  </p:handoutMasterIdLst>
  <p:sldIdLst>
    <p:sldId id="295" r:id="rId2"/>
    <p:sldId id="289" r:id="rId3"/>
    <p:sldId id="297" r:id="rId4"/>
    <p:sldId id="298" r:id="rId5"/>
    <p:sldId id="288" r:id="rId6"/>
    <p:sldId id="286" r:id="rId7"/>
    <p:sldId id="299" r:id="rId8"/>
    <p:sldId id="290" r:id="rId9"/>
    <p:sldId id="256" r:id="rId10"/>
    <p:sldId id="304" r:id="rId11"/>
    <p:sldId id="305" r:id="rId12"/>
    <p:sldId id="306" r:id="rId13"/>
    <p:sldId id="259" r:id="rId14"/>
    <p:sldId id="270" r:id="rId15"/>
    <p:sldId id="278" r:id="rId16"/>
    <p:sldId id="257" r:id="rId17"/>
    <p:sldId id="258" r:id="rId18"/>
    <p:sldId id="274" r:id="rId19"/>
    <p:sldId id="260" r:id="rId20"/>
    <p:sldId id="268" r:id="rId21"/>
    <p:sldId id="269" r:id="rId22"/>
    <p:sldId id="272" r:id="rId23"/>
    <p:sldId id="291" r:id="rId24"/>
    <p:sldId id="292" r:id="rId25"/>
    <p:sldId id="294" r:id="rId26"/>
    <p:sldId id="261" r:id="rId27"/>
    <p:sldId id="271" r:id="rId28"/>
    <p:sldId id="273" r:id="rId29"/>
    <p:sldId id="262" r:id="rId30"/>
    <p:sldId id="275" r:id="rId31"/>
    <p:sldId id="276" r:id="rId32"/>
    <p:sldId id="277" r:id="rId33"/>
    <p:sldId id="265" r:id="rId34"/>
    <p:sldId id="266" r:id="rId35"/>
    <p:sldId id="301" r:id="rId36"/>
    <p:sldId id="267" r:id="rId37"/>
    <p:sldId id="263" r:id="rId38"/>
    <p:sldId id="264" r:id="rId39"/>
    <p:sldId id="279" r:id="rId40"/>
    <p:sldId id="287" r:id="rId41"/>
    <p:sldId id="281" r:id="rId42"/>
    <p:sldId id="285" r:id="rId43"/>
    <p:sldId id="296" r:id="rId44"/>
    <p:sldId id="30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73" autoAdjust="0"/>
  </p:normalViewPr>
  <p:slideViewPr>
    <p:cSldViewPr>
      <p:cViewPr varScale="1">
        <p:scale>
          <a:sx n="67" d="100"/>
          <a:sy n="67" d="100"/>
        </p:scale>
        <p:origin x="-120" y="-4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B4CC96-0932-455B-8874-45A61BCA8A11}" type="datetimeFigureOut">
              <a:rPr lang="en-US" smtClean="0"/>
              <a:t>3/14/2016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2A38341-A9C5-47B5-8742-350E83D96B78}" type="slidenum">
              <a:rPr lang="en-US" smtClean="0"/>
              <a:t>‹#›</a:t>
            </a:fld>
            <a:endParaRPr lang="en-US"/>
          </a:p>
        </p:txBody>
      </p:sp>
    </p:spTree>
    <p:extLst>
      <p:ext uri="{BB962C8B-B14F-4D97-AF65-F5344CB8AC3E}">
        <p14:creationId xmlns:p14="http://schemas.microsoft.com/office/powerpoint/2010/main" val="3593025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7BF56E-D593-44DE-BEEE-2AFAFD79D52B}" type="datetimeFigureOut">
              <a:rPr lang="en-US" smtClean="0"/>
              <a:pPr/>
              <a:t>3/14/2016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902F1A-8291-4E75-A7D0-A4B53D0255D8}" type="slidenum">
              <a:rPr lang="en-US" smtClean="0"/>
              <a:pPr/>
              <a:t>‹#›</a:t>
            </a:fld>
            <a:endParaRPr lang="en-US"/>
          </a:p>
        </p:txBody>
      </p:sp>
    </p:spTree>
    <p:extLst>
      <p:ext uri="{BB962C8B-B14F-4D97-AF65-F5344CB8AC3E}">
        <p14:creationId xmlns:p14="http://schemas.microsoft.com/office/powerpoint/2010/main" val="1088329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43.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A902F1A-8291-4E75-A7D0-A4B53D0255D8}" type="slidenum">
              <a:rPr lang="en-US" smtClean="0"/>
              <a:pPr/>
              <a:t>1</a:t>
            </a:fld>
            <a:endParaRPr lang="en-US"/>
          </a:p>
        </p:txBody>
      </p:sp>
    </p:spTree>
    <p:extLst>
      <p:ext uri="{BB962C8B-B14F-4D97-AF65-F5344CB8AC3E}">
        <p14:creationId xmlns:p14="http://schemas.microsoft.com/office/powerpoint/2010/main" val="2774472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A902F1A-8291-4E75-A7D0-A4B53D0255D8}" type="slidenum">
              <a:rPr lang="en-US" smtClean="0"/>
              <a:pPr/>
              <a:t>10</a:t>
            </a:fld>
            <a:endParaRPr lang="en-US"/>
          </a:p>
        </p:txBody>
      </p:sp>
    </p:spTree>
    <p:extLst>
      <p:ext uri="{BB962C8B-B14F-4D97-AF65-F5344CB8AC3E}">
        <p14:creationId xmlns:p14="http://schemas.microsoft.com/office/powerpoint/2010/main" val="1191542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A902F1A-8291-4E75-A7D0-A4B53D0255D8}" type="slidenum">
              <a:rPr lang="en-US" smtClean="0"/>
              <a:pPr/>
              <a:t>11</a:t>
            </a:fld>
            <a:endParaRPr lang="en-US"/>
          </a:p>
        </p:txBody>
      </p:sp>
    </p:spTree>
    <p:extLst>
      <p:ext uri="{BB962C8B-B14F-4D97-AF65-F5344CB8AC3E}">
        <p14:creationId xmlns:p14="http://schemas.microsoft.com/office/powerpoint/2010/main" val="3646593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A902F1A-8291-4E75-A7D0-A4B53D0255D8}" type="slidenum">
              <a:rPr lang="en-US" smtClean="0"/>
              <a:pPr/>
              <a:t>12</a:t>
            </a:fld>
            <a:endParaRPr lang="en-US"/>
          </a:p>
        </p:txBody>
      </p:sp>
    </p:spTree>
    <p:extLst>
      <p:ext uri="{BB962C8B-B14F-4D97-AF65-F5344CB8AC3E}">
        <p14:creationId xmlns:p14="http://schemas.microsoft.com/office/powerpoint/2010/main" val="889553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A902F1A-8291-4E75-A7D0-A4B53D0255D8}" type="slidenum">
              <a:rPr lang="en-US" smtClean="0"/>
              <a:pPr/>
              <a:t>13</a:t>
            </a:fld>
            <a:endParaRPr lang="en-US"/>
          </a:p>
        </p:txBody>
      </p:sp>
    </p:spTree>
    <p:extLst>
      <p:ext uri="{BB962C8B-B14F-4D97-AF65-F5344CB8AC3E}">
        <p14:creationId xmlns:p14="http://schemas.microsoft.com/office/powerpoint/2010/main" val="2529879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A902F1A-8291-4E75-A7D0-A4B53D0255D8}" type="slidenum">
              <a:rPr lang="en-US" smtClean="0"/>
              <a:pPr/>
              <a:t>14</a:t>
            </a:fld>
            <a:endParaRPr lang="en-US"/>
          </a:p>
        </p:txBody>
      </p:sp>
    </p:spTree>
    <p:extLst>
      <p:ext uri="{BB962C8B-B14F-4D97-AF65-F5344CB8AC3E}">
        <p14:creationId xmlns:p14="http://schemas.microsoft.com/office/powerpoint/2010/main" val="1805692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A902F1A-8291-4E75-A7D0-A4B53D0255D8}" type="slidenum">
              <a:rPr lang="en-US" smtClean="0"/>
              <a:pPr/>
              <a:t>15</a:t>
            </a:fld>
            <a:endParaRPr lang="en-US"/>
          </a:p>
        </p:txBody>
      </p:sp>
    </p:spTree>
    <p:extLst>
      <p:ext uri="{BB962C8B-B14F-4D97-AF65-F5344CB8AC3E}">
        <p14:creationId xmlns:p14="http://schemas.microsoft.com/office/powerpoint/2010/main" val="1793845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A902F1A-8291-4E75-A7D0-A4B53D0255D8}" type="slidenum">
              <a:rPr lang="en-US" smtClean="0"/>
              <a:pPr/>
              <a:t>16</a:t>
            </a:fld>
            <a:endParaRPr lang="en-US"/>
          </a:p>
        </p:txBody>
      </p:sp>
    </p:spTree>
    <p:extLst>
      <p:ext uri="{BB962C8B-B14F-4D97-AF65-F5344CB8AC3E}">
        <p14:creationId xmlns:p14="http://schemas.microsoft.com/office/powerpoint/2010/main" val="1746871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A902F1A-8291-4E75-A7D0-A4B53D0255D8}" type="slidenum">
              <a:rPr lang="en-US" smtClean="0"/>
              <a:pPr/>
              <a:t>17</a:t>
            </a:fld>
            <a:endParaRPr lang="en-US"/>
          </a:p>
        </p:txBody>
      </p:sp>
    </p:spTree>
    <p:extLst>
      <p:ext uri="{BB962C8B-B14F-4D97-AF65-F5344CB8AC3E}">
        <p14:creationId xmlns:p14="http://schemas.microsoft.com/office/powerpoint/2010/main" val="2825000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A902F1A-8291-4E75-A7D0-A4B53D0255D8}" type="slidenum">
              <a:rPr lang="en-US" smtClean="0"/>
              <a:pPr/>
              <a:t>18</a:t>
            </a:fld>
            <a:endParaRPr lang="en-US"/>
          </a:p>
        </p:txBody>
      </p:sp>
    </p:spTree>
    <p:extLst>
      <p:ext uri="{BB962C8B-B14F-4D97-AF65-F5344CB8AC3E}">
        <p14:creationId xmlns:p14="http://schemas.microsoft.com/office/powerpoint/2010/main" val="3787883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A902F1A-8291-4E75-A7D0-A4B53D0255D8}" type="slidenum">
              <a:rPr lang="en-US" smtClean="0"/>
              <a:pPr/>
              <a:t>19</a:t>
            </a:fld>
            <a:endParaRPr lang="en-US"/>
          </a:p>
        </p:txBody>
      </p:sp>
    </p:spTree>
    <p:extLst>
      <p:ext uri="{BB962C8B-B14F-4D97-AF65-F5344CB8AC3E}">
        <p14:creationId xmlns:p14="http://schemas.microsoft.com/office/powerpoint/2010/main" val="2978562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A902F1A-8291-4E75-A7D0-A4B53D0255D8}" type="slidenum">
              <a:rPr lang="en-US" smtClean="0"/>
              <a:pPr/>
              <a:t>2</a:t>
            </a:fld>
            <a:endParaRPr lang="en-US"/>
          </a:p>
        </p:txBody>
      </p:sp>
    </p:spTree>
    <p:extLst>
      <p:ext uri="{BB962C8B-B14F-4D97-AF65-F5344CB8AC3E}">
        <p14:creationId xmlns:p14="http://schemas.microsoft.com/office/powerpoint/2010/main" val="2900499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A902F1A-8291-4E75-A7D0-A4B53D0255D8}" type="slidenum">
              <a:rPr lang="en-US" smtClean="0"/>
              <a:pPr/>
              <a:t>20</a:t>
            </a:fld>
            <a:endParaRPr lang="en-US"/>
          </a:p>
        </p:txBody>
      </p:sp>
    </p:spTree>
    <p:extLst>
      <p:ext uri="{BB962C8B-B14F-4D97-AF65-F5344CB8AC3E}">
        <p14:creationId xmlns:p14="http://schemas.microsoft.com/office/powerpoint/2010/main" val="569404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A902F1A-8291-4E75-A7D0-A4B53D0255D8}" type="slidenum">
              <a:rPr lang="en-US" smtClean="0"/>
              <a:pPr/>
              <a:t>21</a:t>
            </a:fld>
            <a:endParaRPr lang="en-US"/>
          </a:p>
        </p:txBody>
      </p:sp>
    </p:spTree>
    <p:extLst>
      <p:ext uri="{BB962C8B-B14F-4D97-AF65-F5344CB8AC3E}">
        <p14:creationId xmlns:p14="http://schemas.microsoft.com/office/powerpoint/2010/main" val="843099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A902F1A-8291-4E75-A7D0-A4B53D0255D8}" type="slidenum">
              <a:rPr lang="en-US" smtClean="0"/>
              <a:pPr/>
              <a:t>22</a:t>
            </a:fld>
            <a:endParaRPr lang="en-US"/>
          </a:p>
        </p:txBody>
      </p:sp>
    </p:spTree>
    <p:extLst>
      <p:ext uri="{BB962C8B-B14F-4D97-AF65-F5344CB8AC3E}">
        <p14:creationId xmlns:p14="http://schemas.microsoft.com/office/powerpoint/2010/main" val="409413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A902F1A-8291-4E75-A7D0-A4B53D0255D8}" type="slidenum">
              <a:rPr lang="en-US" smtClean="0"/>
              <a:pPr/>
              <a:t>23</a:t>
            </a:fld>
            <a:endParaRPr lang="en-US"/>
          </a:p>
        </p:txBody>
      </p:sp>
    </p:spTree>
    <p:extLst>
      <p:ext uri="{BB962C8B-B14F-4D97-AF65-F5344CB8AC3E}">
        <p14:creationId xmlns:p14="http://schemas.microsoft.com/office/powerpoint/2010/main" val="3863629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A902F1A-8291-4E75-A7D0-A4B53D0255D8}" type="slidenum">
              <a:rPr lang="en-US" smtClean="0"/>
              <a:pPr/>
              <a:t>24</a:t>
            </a:fld>
            <a:endParaRPr lang="en-US"/>
          </a:p>
        </p:txBody>
      </p:sp>
    </p:spTree>
    <p:extLst>
      <p:ext uri="{BB962C8B-B14F-4D97-AF65-F5344CB8AC3E}">
        <p14:creationId xmlns:p14="http://schemas.microsoft.com/office/powerpoint/2010/main" val="2550316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A902F1A-8291-4E75-A7D0-A4B53D0255D8}" type="slidenum">
              <a:rPr lang="en-US" smtClean="0"/>
              <a:pPr/>
              <a:t>25</a:t>
            </a:fld>
            <a:endParaRPr lang="en-US"/>
          </a:p>
        </p:txBody>
      </p:sp>
    </p:spTree>
    <p:extLst>
      <p:ext uri="{BB962C8B-B14F-4D97-AF65-F5344CB8AC3E}">
        <p14:creationId xmlns:p14="http://schemas.microsoft.com/office/powerpoint/2010/main" val="3074709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A902F1A-8291-4E75-A7D0-A4B53D0255D8}" type="slidenum">
              <a:rPr lang="en-US" smtClean="0"/>
              <a:pPr/>
              <a:t>26</a:t>
            </a:fld>
            <a:endParaRPr lang="en-US"/>
          </a:p>
        </p:txBody>
      </p:sp>
    </p:spTree>
    <p:extLst>
      <p:ext uri="{BB962C8B-B14F-4D97-AF65-F5344CB8AC3E}">
        <p14:creationId xmlns:p14="http://schemas.microsoft.com/office/powerpoint/2010/main" val="2957253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A902F1A-8291-4E75-A7D0-A4B53D0255D8}" type="slidenum">
              <a:rPr lang="en-US" smtClean="0"/>
              <a:pPr/>
              <a:t>27</a:t>
            </a:fld>
            <a:endParaRPr lang="en-US"/>
          </a:p>
        </p:txBody>
      </p:sp>
    </p:spTree>
    <p:extLst>
      <p:ext uri="{BB962C8B-B14F-4D97-AF65-F5344CB8AC3E}">
        <p14:creationId xmlns:p14="http://schemas.microsoft.com/office/powerpoint/2010/main" val="3391328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A902F1A-8291-4E75-A7D0-A4B53D0255D8}" type="slidenum">
              <a:rPr lang="en-US" smtClean="0"/>
              <a:pPr/>
              <a:t>28</a:t>
            </a:fld>
            <a:endParaRPr lang="en-US"/>
          </a:p>
        </p:txBody>
      </p:sp>
    </p:spTree>
    <p:extLst>
      <p:ext uri="{BB962C8B-B14F-4D97-AF65-F5344CB8AC3E}">
        <p14:creationId xmlns:p14="http://schemas.microsoft.com/office/powerpoint/2010/main" val="38972435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A902F1A-8291-4E75-A7D0-A4B53D0255D8}" type="slidenum">
              <a:rPr lang="en-US" smtClean="0"/>
              <a:pPr/>
              <a:t>29</a:t>
            </a:fld>
            <a:endParaRPr lang="en-US"/>
          </a:p>
        </p:txBody>
      </p:sp>
    </p:spTree>
    <p:extLst>
      <p:ext uri="{BB962C8B-B14F-4D97-AF65-F5344CB8AC3E}">
        <p14:creationId xmlns:p14="http://schemas.microsoft.com/office/powerpoint/2010/main" val="1575227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A902F1A-8291-4E75-A7D0-A4B53D0255D8}" type="slidenum">
              <a:rPr lang="en-US" smtClean="0"/>
              <a:pPr/>
              <a:t>3</a:t>
            </a:fld>
            <a:endParaRPr lang="en-US"/>
          </a:p>
        </p:txBody>
      </p:sp>
    </p:spTree>
    <p:extLst>
      <p:ext uri="{BB962C8B-B14F-4D97-AF65-F5344CB8AC3E}">
        <p14:creationId xmlns:p14="http://schemas.microsoft.com/office/powerpoint/2010/main" val="41670781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A902F1A-8291-4E75-A7D0-A4B53D0255D8}" type="slidenum">
              <a:rPr lang="en-US" smtClean="0"/>
              <a:pPr/>
              <a:t>30</a:t>
            </a:fld>
            <a:endParaRPr lang="en-US"/>
          </a:p>
        </p:txBody>
      </p:sp>
    </p:spTree>
    <p:extLst>
      <p:ext uri="{BB962C8B-B14F-4D97-AF65-F5344CB8AC3E}">
        <p14:creationId xmlns:p14="http://schemas.microsoft.com/office/powerpoint/2010/main" val="40297220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A902F1A-8291-4E75-A7D0-A4B53D0255D8}" type="slidenum">
              <a:rPr lang="en-US" smtClean="0"/>
              <a:pPr/>
              <a:t>31</a:t>
            </a:fld>
            <a:endParaRPr lang="en-US"/>
          </a:p>
        </p:txBody>
      </p:sp>
    </p:spTree>
    <p:extLst>
      <p:ext uri="{BB962C8B-B14F-4D97-AF65-F5344CB8AC3E}">
        <p14:creationId xmlns:p14="http://schemas.microsoft.com/office/powerpoint/2010/main" val="18554824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A902F1A-8291-4E75-A7D0-A4B53D0255D8}" type="slidenum">
              <a:rPr lang="en-US" smtClean="0"/>
              <a:pPr/>
              <a:t>32</a:t>
            </a:fld>
            <a:endParaRPr lang="en-US"/>
          </a:p>
        </p:txBody>
      </p:sp>
    </p:spTree>
    <p:extLst>
      <p:ext uri="{BB962C8B-B14F-4D97-AF65-F5344CB8AC3E}">
        <p14:creationId xmlns:p14="http://schemas.microsoft.com/office/powerpoint/2010/main" val="41829701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64FEE0-EF9B-46EC-9F0A-58439CAAAF7F}" type="slidenum">
              <a:rPr lang="en-US"/>
              <a:pPr/>
              <a:t>33</a:t>
            </a:fld>
            <a:endParaRPr lang="en-US"/>
          </a:p>
        </p:txBody>
      </p:sp>
    </p:spTree>
    <p:extLst>
      <p:ext uri="{BB962C8B-B14F-4D97-AF65-F5344CB8AC3E}">
        <p14:creationId xmlns:p14="http://schemas.microsoft.com/office/powerpoint/2010/main" val="20011000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C10307-EA8A-42D1-ABF1-1BCB64D76BEA}" type="slidenum">
              <a:rPr lang="en-US"/>
              <a:pPr/>
              <a:t>34</a:t>
            </a:fld>
            <a:endParaRPr lang="en-US"/>
          </a:p>
        </p:txBody>
      </p:sp>
    </p:spTree>
    <p:extLst>
      <p:ext uri="{BB962C8B-B14F-4D97-AF65-F5344CB8AC3E}">
        <p14:creationId xmlns:p14="http://schemas.microsoft.com/office/powerpoint/2010/main" val="30671499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A902F1A-8291-4E75-A7D0-A4B53D0255D8}" type="slidenum">
              <a:rPr lang="en-US" smtClean="0"/>
              <a:pPr/>
              <a:t>35</a:t>
            </a:fld>
            <a:endParaRPr lang="en-US"/>
          </a:p>
        </p:txBody>
      </p:sp>
    </p:spTree>
    <p:extLst>
      <p:ext uri="{BB962C8B-B14F-4D97-AF65-F5344CB8AC3E}">
        <p14:creationId xmlns:p14="http://schemas.microsoft.com/office/powerpoint/2010/main" val="16569696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32FAA5-E2E2-4C2D-8D6B-66C1F2133D91}" type="slidenum">
              <a:rPr lang="en-US"/>
              <a:pPr/>
              <a:t>36</a:t>
            </a:fld>
            <a:endParaRPr lang="en-US"/>
          </a:p>
        </p:txBody>
      </p:sp>
    </p:spTree>
    <p:extLst>
      <p:ext uri="{BB962C8B-B14F-4D97-AF65-F5344CB8AC3E}">
        <p14:creationId xmlns:p14="http://schemas.microsoft.com/office/powerpoint/2010/main" val="1232689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A902F1A-8291-4E75-A7D0-A4B53D0255D8}" type="slidenum">
              <a:rPr lang="en-US" smtClean="0"/>
              <a:pPr/>
              <a:t>37</a:t>
            </a:fld>
            <a:endParaRPr lang="en-US"/>
          </a:p>
        </p:txBody>
      </p:sp>
    </p:spTree>
    <p:extLst>
      <p:ext uri="{BB962C8B-B14F-4D97-AF65-F5344CB8AC3E}">
        <p14:creationId xmlns:p14="http://schemas.microsoft.com/office/powerpoint/2010/main" val="34687980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A902F1A-8291-4E75-A7D0-A4B53D0255D8}" type="slidenum">
              <a:rPr lang="en-US" smtClean="0"/>
              <a:pPr/>
              <a:t>38</a:t>
            </a:fld>
            <a:endParaRPr lang="en-US"/>
          </a:p>
        </p:txBody>
      </p:sp>
    </p:spTree>
    <p:extLst>
      <p:ext uri="{BB962C8B-B14F-4D97-AF65-F5344CB8AC3E}">
        <p14:creationId xmlns:p14="http://schemas.microsoft.com/office/powerpoint/2010/main" val="40687961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A902F1A-8291-4E75-A7D0-A4B53D0255D8}" type="slidenum">
              <a:rPr lang="en-US" smtClean="0"/>
              <a:pPr/>
              <a:t>39</a:t>
            </a:fld>
            <a:endParaRPr lang="en-US"/>
          </a:p>
        </p:txBody>
      </p:sp>
    </p:spTree>
    <p:extLst>
      <p:ext uri="{BB962C8B-B14F-4D97-AF65-F5344CB8AC3E}">
        <p14:creationId xmlns:p14="http://schemas.microsoft.com/office/powerpoint/2010/main" val="1304475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A902F1A-8291-4E75-A7D0-A4B53D0255D8}" type="slidenum">
              <a:rPr lang="en-US" smtClean="0"/>
              <a:pPr/>
              <a:t>4</a:t>
            </a:fld>
            <a:endParaRPr lang="en-US"/>
          </a:p>
        </p:txBody>
      </p:sp>
    </p:spTree>
    <p:extLst>
      <p:ext uri="{BB962C8B-B14F-4D97-AF65-F5344CB8AC3E}">
        <p14:creationId xmlns:p14="http://schemas.microsoft.com/office/powerpoint/2010/main" val="39335537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228600" indent="-228600">
              <a:buAutoNum type="arabicPeriod"/>
            </a:pPr>
            <a:r>
              <a:rPr lang="en-US" dirty="0" smtClean="0"/>
              <a:t>Monochromatic</a:t>
            </a:r>
          </a:p>
          <a:p>
            <a:pPr marL="228600" indent="-228600">
              <a:buAutoNum type="arabicPeriod"/>
            </a:pPr>
            <a:r>
              <a:rPr lang="en-US" dirty="0" smtClean="0"/>
              <a:t>Complimentary</a:t>
            </a:r>
          </a:p>
          <a:p>
            <a:pPr marL="228600" indent="-228600">
              <a:buAutoNum type="arabicPeriod"/>
            </a:pPr>
            <a:r>
              <a:rPr lang="en-US" smtClean="0"/>
              <a:t>Analogous</a:t>
            </a:r>
            <a:endParaRPr lang="en-US"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7A902F1A-8291-4E75-A7D0-A4B53D0255D8}" type="slidenum">
              <a:rPr lang="en-US" smtClean="0"/>
              <a:pPr/>
              <a:t>40</a:t>
            </a:fld>
            <a:endParaRPr lang="en-US"/>
          </a:p>
        </p:txBody>
      </p:sp>
    </p:spTree>
    <p:extLst>
      <p:ext uri="{BB962C8B-B14F-4D97-AF65-F5344CB8AC3E}">
        <p14:creationId xmlns:p14="http://schemas.microsoft.com/office/powerpoint/2010/main" val="32430819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A902F1A-8291-4E75-A7D0-A4B53D0255D8}" type="slidenum">
              <a:rPr lang="en-US" smtClean="0"/>
              <a:pPr/>
              <a:t>41</a:t>
            </a:fld>
            <a:endParaRPr lang="en-US"/>
          </a:p>
        </p:txBody>
      </p:sp>
    </p:spTree>
    <p:extLst>
      <p:ext uri="{BB962C8B-B14F-4D97-AF65-F5344CB8AC3E}">
        <p14:creationId xmlns:p14="http://schemas.microsoft.com/office/powerpoint/2010/main" val="29637048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A902F1A-8291-4E75-A7D0-A4B53D0255D8}" type="slidenum">
              <a:rPr lang="en-US" smtClean="0"/>
              <a:pPr/>
              <a:t>42</a:t>
            </a:fld>
            <a:endParaRPr lang="en-US"/>
          </a:p>
        </p:txBody>
      </p:sp>
    </p:spTree>
    <p:extLst>
      <p:ext uri="{BB962C8B-B14F-4D97-AF65-F5344CB8AC3E}">
        <p14:creationId xmlns:p14="http://schemas.microsoft.com/office/powerpoint/2010/main" val="16521450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A902F1A-8291-4E75-A7D0-A4B53D0255D8}" type="slidenum">
              <a:rPr lang="en-US" smtClean="0"/>
              <a:pPr/>
              <a:t>43</a:t>
            </a:fld>
            <a:endParaRPr lang="en-US"/>
          </a:p>
        </p:txBody>
      </p:sp>
    </p:spTree>
    <p:extLst>
      <p:ext uri="{BB962C8B-B14F-4D97-AF65-F5344CB8AC3E}">
        <p14:creationId xmlns:p14="http://schemas.microsoft.com/office/powerpoint/2010/main" val="163764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A902F1A-8291-4E75-A7D0-A4B53D0255D8}" type="slidenum">
              <a:rPr lang="en-US" smtClean="0"/>
              <a:pPr/>
              <a:t>5</a:t>
            </a:fld>
            <a:endParaRPr lang="en-US"/>
          </a:p>
        </p:txBody>
      </p:sp>
    </p:spTree>
    <p:extLst>
      <p:ext uri="{BB962C8B-B14F-4D97-AF65-F5344CB8AC3E}">
        <p14:creationId xmlns:p14="http://schemas.microsoft.com/office/powerpoint/2010/main" val="2089608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A902F1A-8291-4E75-A7D0-A4B53D0255D8}" type="slidenum">
              <a:rPr lang="en-US" smtClean="0"/>
              <a:pPr/>
              <a:t>6</a:t>
            </a:fld>
            <a:endParaRPr lang="en-US"/>
          </a:p>
        </p:txBody>
      </p:sp>
    </p:spTree>
    <p:extLst>
      <p:ext uri="{BB962C8B-B14F-4D97-AF65-F5344CB8AC3E}">
        <p14:creationId xmlns:p14="http://schemas.microsoft.com/office/powerpoint/2010/main" val="100708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A902F1A-8291-4E75-A7D0-A4B53D0255D8}" type="slidenum">
              <a:rPr lang="en-US" smtClean="0"/>
              <a:pPr/>
              <a:t>7</a:t>
            </a:fld>
            <a:endParaRPr lang="en-US"/>
          </a:p>
        </p:txBody>
      </p:sp>
    </p:spTree>
    <p:extLst>
      <p:ext uri="{BB962C8B-B14F-4D97-AF65-F5344CB8AC3E}">
        <p14:creationId xmlns:p14="http://schemas.microsoft.com/office/powerpoint/2010/main" val="1172954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A902F1A-8291-4E75-A7D0-A4B53D0255D8}" type="slidenum">
              <a:rPr lang="en-US" smtClean="0"/>
              <a:pPr/>
              <a:t>8</a:t>
            </a:fld>
            <a:endParaRPr lang="en-US"/>
          </a:p>
        </p:txBody>
      </p:sp>
    </p:spTree>
    <p:extLst>
      <p:ext uri="{BB962C8B-B14F-4D97-AF65-F5344CB8AC3E}">
        <p14:creationId xmlns:p14="http://schemas.microsoft.com/office/powerpoint/2010/main" val="1464922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A902F1A-8291-4E75-A7D0-A4B53D0255D8}" type="slidenum">
              <a:rPr lang="en-US" smtClean="0"/>
              <a:pPr/>
              <a:t>9</a:t>
            </a:fld>
            <a:endParaRPr lang="en-US"/>
          </a:p>
        </p:txBody>
      </p:sp>
    </p:spTree>
    <p:extLst>
      <p:ext uri="{BB962C8B-B14F-4D97-AF65-F5344CB8AC3E}">
        <p14:creationId xmlns:p14="http://schemas.microsoft.com/office/powerpoint/2010/main" val="3727267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0D64108D-B40B-486B-BA71-9558E522D929}" type="datetimeFigureOut">
              <a:rPr lang="en-US" smtClean="0"/>
              <a:pPr/>
              <a:t>3/14/2016</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D2380BFC-44AE-49A5-A737-19DA4B8C7D74}"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64108D-B40B-486B-BA71-9558E522D929}" type="datetimeFigureOut">
              <a:rPr lang="en-US" smtClean="0"/>
              <a:pPr/>
              <a:t>3/14/2016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2380BFC-44AE-49A5-A737-19DA4B8C7D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64108D-B40B-486B-BA71-9558E522D929}" type="datetimeFigureOut">
              <a:rPr lang="en-US" smtClean="0"/>
              <a:pPr/>
              <a:t>3/14/2016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2380BFC-44AE-49A5-A737-19DA4B8C7D7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1"/>
          <p:cNvSpPr>
            <a:spLocks noGrp="1" noChangeArrowheads="1"/>
          </p:cNvSpPr>
          <p:nvPr>
            <p:ph type="dt" sz="half" idx="10"/>
          </p:nvPr>
        </p:nvSpPr>
        <p:spPr>
          <a:ln/>
        </p:spPr>
        <p:txBody>
          <a:bodyPr/>
          <a:lstStyle>
            <a:lvl1pPr>
              <a:defRPr/>
            </a:lvl1pPr>
          </a:lstStyle>
          <a:p>
            <a:pPr>
              <a:defRPr/>
            </a:pPr>
            <a:endParaRPr lang="en-US"/>
          </a:p>
        </p:txBody>
      </p:sp>
      <p:sp>
        <p:nvSpPr>
          <p:cNvPr id="6" name="Rectangle 62"/>
          <p:cNvSpPr>
            <a:spLocks noGrp="1" noChangeArrowheads="1"/>
          </p:cNvSpPr>
          <p:nvPr>
            <p:ph type="ftr" sz="quarter" idx="11"/>
          </p:nvPr>
        </p:nvSpPr>
        <p:spPr>
          <a:ln/>
        </p:spPr>
        <p:txBody>
          <a:bodyPr/>
          <a:lstStyle>
            <a:lvl1pPr>
              <a:defRPr/>
            </a:lvl1pPr>
          </a:lstStyle>
          <a:p>
            <a:pPr>
              <a:defRPr/>
            </a:pPr>
            <a:endParaRPr lang="en-US"/>
          </a:p>
        </p:txBody>
      </p:sp>
      <p:sp>
        <p:nvSpPr>
          <p:cNvPr id="7" name="Rectangle 63"/>
          <p:cNvSpPr>
            <a:spLocks noGrp="1" noChangeArrowheads="1"/>
          </p:cNvSpPr>
          <p:nvPr>
            <p:ph type="sldNum" sz="quarter" idx="12"/>
          </p:nvPr>
        </p:nvSpPr>
        <p:spPr>
          <a:ln/>
        </p:spPr>
        <p:txBody>
          <a:bodyPr/>
          <a:lstStyle>
            <a:lvl1pPr>
              <a:defRPr/>
            </a:lvl1pPr>
          </a:lstStyle>
          <a:p>
            <a:pPr>
              <a:defRPr/>
            </a:pPr>
            <a:fld id="{686F8D36-F7F6-4BEE-8A81-169FE7C80E3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64108D-B40B-486B-BA71-9558E522D929}" type="datetimeFigureOut">
              <a:rPr lang="en-US" smtClean="0"/>
              <a:pPr/>
              <a:t>3/14/2016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2380BFC-44AE-49A5-A737-19DA4B8C7D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D64108D-B40B-486B-BA71-9558E522D929}" type="datetimeFigureOut">
              <a:rPr lang="en-US" smtClean="0"/>
              <a:pPr/>
              <a:t>3/14/2016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2380BFC-44AE-49A5-A737-19DA4B8C7D74}"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D64108D-B40B-486B-BA71-9558E522D929}" type="datetimeFigureOut">
              <a:rPr lang="en-US" smtClean="0"/>
              <a:pPr/>
              <a:t>3/14/2016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2380BFC-44AE-49A5-A737-19DA4B8C7D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D64108D-B40B-486B-BA71-9558E522D929}" type="datetimeFigureOut">
              <a:rPr lang="en-US" smtClean="0"/>
              <a:pPr/>
              <a:t>3/14/2016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2380BFC-44AE-49A5-A737-19DA4B8C7D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D64108D-B40B-486B-BA71-9558E522D929}" type="datetimeFigureOut">
              <a:rPr lang="en-US" smtClean="0"/>
              <a:pPr/>
              <a:t>3/14/2016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2380BFC-44AE-49A5-A737-19DA4B8C7D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0D64108D-B40B-486B-BA71-9558E522D929}" type="datetimeFigureOut">
              <a:rPr lang="en-US" smtClean="0"/>
              <a:pPr/>
              <a:t>3/14/2016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2380BFC-44AE-49A5-A737-19DA4B8C7D74}"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D64108D-B40B-486B-BA71-9558E522D929}" type="datetimeFigureOut">
              <a:rPr lang="en-US" smtClean="0"/>
              <a:pPr/>
              <a:t>3/14/2016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2380BFC-44AE-49A5-A737-19DA4B8C7D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0D64108D-B40B-486B-BA71-9558E522D929}" type="datetimeFigureOut">
              <a:rPr lang="en-US" smtClean="0"/>
              <a:pPr/>
              <a:t>3/14/2016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2380BFC-44AE-49A5-A737-19DA4B8C7D74}"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D64108D-B40B-486B-BA71-9558E522D929}" type="datetimeFigureOut">
              <a:rPr lang="en-US" smtClean="0"/>
              <a:pPr/>
              <a:t>3/14/2016</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2380BFC-44AE-49A5-A737-19DA4B8C7D74}"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algn="ctr"/>
            <a:r>
              <a:rPr lang="en-US" sz="4800" dirty="0" smtClean="0"/>
              <a:t>Color Wheel &amp; Schemes</a:t>
            </a:r>
            <a:endParaRPr lang="en-US" sz="4800" dirty="0"/>
          </a:p>
        </p:txBody>
      </p:sp>
      <p:sp>
        <p:nvSpPr>
          <p:cNvPr id="5" name="Subtitle 4"/>
          <p:cNvSpPr>
            <a:spLocks noGrp="1"/>
          </p:cNvSpPr>
          <p:nvPr>
            <p:ph type="subTitle" idx="1"/>
          </p:nvPr>
        </p:nvSpPr>
        <p:spPr/>
        <p:txBody>
          <a:bodyPr>
            <a:normAutofit/>
          </a:bodyPr>
          <a:lstStyle/>
          <a:p>
            <a:pPr algn="ctr"/>
            <a:r>
              <a:rPr lang="en-US" sz="3200" dirty="0" smtClean="0"/>
              <a:t>The Latest &amp; </a:t>
            </a:r>
            <a:r>
              <a:rPr lang="en-US" sz="3200" dirty="0"/>
              <a:t>T</a:t>
            </a:r>
            <a:r>
              <a:rPr lang="en-US" sz="3200" dirty="0" smtClean="0"/>
              <a:t>he Greatest!</a:t>
            </a:r>
            <a:endParaRPr lang="en-US" sz="3200" dirty="0"/>
          </a:p>
        </p:txBody>
      </p:sp>
    </p:spTree>
    <p:extLst>
      <p:ext uri="{BB962C8B-B14F-4D97-AF65-F5344CB8AC3E}">
        <p14:creationId xmlns:p14="http://schemas.microsoft.com/office/powerpoint/2010/main" val="645845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Tints</a:t>
            </a:r>
            <a:endParaRPr lang="en-US" dirty="0"/>
          </a:p>
        </p:txBody>
      </p:sp>
      <p:sp>
        <p:nvSpPr>
          <p:cNvPr id="3" name="Content Placeholder 2"/>
          <p:cNvSpPr>
            <a:spLocks noGrp="1"/>
          </p:cNvSpPr>
          <p:nvPr>
            <p:ph idx="1"/>
          </p:nvPr>
        </p:nvSpPr>
        <p:spPr/>
        <p:txBody>
          <a:bodyPr/>
          <a:lstStyle/>
          <a:p>
            <a:r>
              <a:rPr lang="en-US" dirty="0" smtClean="0"/>
              <a:t>Created when you add </a:t>
            </a:r>
            <a:r>
              <a:rPr lang="en-US" b="1" dirty="0" smtClean="0"/>
              <a:t>white</a:t>
            </a:r>
            <a:r>
              <a:rPr lang="en-US" dirty="0" smtClean="0"/>
              <a:t> to a color</a:t>
            </a:r>
            <a:endParaRPr lang="en-US" dirty="0"/>
          </a:p>
        </p:txBody>
      </p:sp>
      <p:sp>
        <p:nvSpPr>
          <p:cNvPr id="4" name="Rectangle 9"/>
          <p:cNvSpPr>
            <a:spLocks noChangeArrowheads="1"/>
          </p:cNvSpPr>
          <p:nvPr/>
        </p:nvSpPr>
        <p:spPr bwMode="auto">
          <a:xfrm>
            <a:off x="3276600" y="3962400"/>
            <a:ext cx="457200" cy="685800"/>
          </a:xfrm>
          <a:prstGeom prst="rect">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10"/>
          <p:cNvSpPr>
            <a:spLocks noChangeArrowheads="1"/>
          </p:cNvSpPr>
          <p:nvPr/>
        </p:nvSpPr>
        <p:spPr bwMode="auto">
          <a:xfrm>
            <a:off x="3886200" y="3962400"/>
            <a:ext cx="457200" cy="685800"/>
          </a:xfrm>
          <a:prstGeom prst="rect">
            <a:avLst/>
          </a:prstGeom>
          <a:solidFill>
            <a:srgbClr val="00D000"/>
          </a:solidFill>
          <a:ln w="9525">
            <a:solidFill>
              <a:schemeClr val="tx1"/>
            </a:solidFill>
            <a:miter lim="800000"/>
            <a:headEnd/>
            <a:tailEnd/>
          </a:ln>
          <a:effectLst/>
          <a:extLst/>
        </p:spPr>
        <p:txBody>
          <a:bodyPr wrap="none" anchor="ctr"/>
          <a:lstStyle/>
          <a:p>
            <a:endParaRPr lang="en-US"/>
          </a:p>
        </p:txBody>
      </p:sp>
      <p:sp>
        <p:nvSpPr>
          <p:cNvPr id="6" name="Rectangle 11"/>
          <p:cNvSpPr>
            <a:spLocks noChangeArrowheads="1"/>
          </p:cNvSpPr>
          <p:nvPr/>
        </p:nvSpPr>
        <p:spPr bwMode="auto">
          <a:xfrm>
            <a:off x="4495800" y="3962400"/>
            <a:ext cx="457200" cy="685800"/>
          </a:xfrm>
          <a:prstGeom prst="rect">
            <a:avLst/>
          </a:prstGeom>
          <a:solidFill>
            <a:srgbClr val="00FE00"/>
          </a:solidFill>
          <a:ln w="9525">
            <a:solidFill>
              <a:schemeClr val="tx1"/>
            </a:solidFill>
            <a:miter lim="800000"/>
            <a:headEnd/>
            <a:tailEnd/>
          </a:ln>
          <a:effectLst/>
          <a:extLst/>
        </p:spPr>
        <p:txBody>
          <a:bodyPr wrap="none" anchor="ctr"/>
          <a:lstStyle/>
          <a:p>
            <a:endParaRPr lang="en-US"/>
          </a:p>
        </p:txBody>
      </p:sp>
      <p:sp>
        <p:nvSpPr>
          <p:cNvPr id="7" name="Rectangle 12"/>
          <p:cNvSpPr>
            <a:spLocks noChangeArrowheads="1"/>
          </p:cNvSpPr>
          <p:nvPr/>
        </p:nvSpPr>
        <p:spPr bwMode="auto">
          <a:xfrm>
            <a:off x="5105400" y="3962400"/>
            <a:ext cx="457200" cy="685800"/>
          </a:xfrm>
          <a:prstGeom prst="rect">
            <a:avLst/>
          </a:prstGeom>
          <a:solidFill>
            <a:srgbClr val="6DFF6D"/>
          </a:solidFill>
          <a:ln w="9525">
            <a:solidFill>
              <a:schemeClr val="tx1"/>
            </a:solidFill>
            <a:miter lim="800000"/>
            <a:headEnd/>
            <a:tailEnd/>
          </a:ln>
          <a:effectLst/>
          <a:extLst/>
        </p:spPr>
        <p:txBody>
          <a:bodyPr wrap="none" anchor="ctr"/>
          <a:lstStyle/>
          <a:p>
            <a:endParaRPr lang="en-US"/>
          </a:p>
        </p:txBody>
      </p:sp>
      <p:sp>
        <p:nvSpPr>
          <p:cNvPr id="8" name="Rectangle 13"/>
          <p:cNvSpPr>
            <a:spLocks noChangeArrowheads="1"/>
          </p:cNvSpPr>
          <p:nvPr/>
        </p:nvSpPr>
        <p:spPr bwMode="auto">
          <a:xfrm>
            <a:off x="5715000" y="3962400"/>
            <a:ext cx="457200" cy="685800"/>
          </a:xfrm>
          <a:prstGeom prst="rect">
            <a:avLst/>
          </a:prstGeom>
          <a:solidFill>
            <a:srgbClr val="9BFF9B"/>
          </a:solidFill>
          <a:ln w="9525">
            <a:solidFill>
              <a:schemeClr val="tx1"/>
            </a:solidFill>
            <a:miter lim="800000"/>
            <a:headEnd/>
            <a:tailEnd/>
          </a:ln>
          <a:effectLst/>
          <a:extLst/>
        </p:spPr>
        <p:txBody>
          <a:bodyPr wrap="none" anchor="ctr"/>
          <a:lstStyle/>
          <a:p>
            <a:endParaRPr lang="en-US"/>
          </a:p>
        </p:txBody>
      </p:sp>
      <p:sp>
        <p:nvSpPr>
          <p:cNvPr id="9" name="Rectangle 14"/>
          <p:cNvSpPr>
            <a:spLocks noChangeArrowheads="1"/>
          </p:cNvSpPr>
          <p:nvPr/>
        </p:nvSpPr>
        <p:spPr bwMode="auto">
          <a:xfrm>
            <a:off x="6324600" y="3962400"/>
            <a:ext cx="457200" cy="685800"/>
          </a:xfrm>
          <a:prstGeom prst="rect">
            <a:avLst/>
          </a:prstGeom>
          <a:solidFill>
            <a:srgbClr val="C5FFC5"/>
          </a:solidFill>
          <a:ln w="9525">
            <a:solidFill>
              <a:schemeClr val="tx1"/>
            </a:solidFill>
            <a:miter lim="800000"/>
            <a:headEnd/>
            <a:tailEnd/>
          </a:ln>
          <a:effectLst/>
          <a:extLst/>
        </p:spPr>
        <p:txBody>
          <a:bodyPr wrap="none" anchor="ctr"/>
          <a:lstStyle/>
          <a:p>
            <a:endParaRPr lang="en-US"/>
          </a:p>
        </p:txBody>
      </p:sp>
    </p:spTree>
    <p:extLst>
      <p:ext uri="{BB962C8B-B14F-4D97-AF65-F5344CB8AC3E}">
        <p14:creationId xmlns:p14="http://schemas.microsoft.com/office/powerpoint/2010/main" val="3668064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Shades</a:t>
            </a:r>
            <a:endParaRPr lang="en-US" dirty="0"/>
          </a:p>
        </p:txBody>
      </p:sp>
      <p:sp>
        <p:nvSpPr>
          <p:cNvPr id="3" name="Content Placeholder 2"/>
          <p:cNvSpPr>
            <a:spLocks noGrp="1"/>
          </p:cNvSpPr>
          <p:nvPr>
            <p:ph idx="1"/>
          </p:nvPr>
        </p:nvSpPr>
        <p:spPr/>
        <p:txBody>
          <a:bodyPr/>
          <a:lstStyle/>
          <a:p>
            <a:r>
              <a:rPr lang="en-US" dirty="0" smtClean="0"/>
              <a:t>Created when you add </a:t>
            </a:r>
            <a:r>
              <a:rPr lang="en-US" b="1" dirty="0" smtClean="0"/>
              <a:t>black</a:t>
            </a:r>
            <a:r>
              <a:rPr lang="en-US" dirty="0" smtClean="0"/>
              <a:t> to a color</a:t>
            </a:r>
            <a:endParaRPr lang="en-US" dirty="0"/>
          </a:p>
        </p:txBody>
      </p:sp>
      <p:sp>
        <p:nvSpPr>
          <p:cNvPr id="4" name="Rectangle 4"/>
          <p:cNvSpPr>
            <a:spLocks noChangeArrowheads="1"/>
          </p:cNvSpPr>
          <p:nvPr/>
        </p:nvSpPr>
        <p:spPr bwMode="auto">
          <a:xfrm>
            <a:off x="3378758" y="3962400"/>
            <a:ext cx="457200" cy="685800"/>
          </a:xfrm>
          <a:prstGeom prst="rect">
            <a:avLst/>
          </a:prstGeom>
          <a:solidFill>
            <a:srgbClr val="004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5"/>
          <p:cNvSpPr>
            <a:spLocks noChangeArrowheads="1"/>
          </p:cNvSpPr>
          <p:nvPr/>
        </p:nvSpPr>
        <p:spPr bwMode="auto">
          <a:xfrm>
            <a:off x="3988358" y="3962400"/>
            <a:ext cx="457200" cy="685800"/>
          </a:xfrm>
          <a:prstGeom prst="rect">
            <a:avLst/>
          </a:prstGeom>
          <a:solidFill>
            <a:srgbClr val="0054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6"/>
          <p:cNvSpPr>
            <a:spLocks noChangeArrowheads="1"/>
          </p:cNvSpPr>
          <p:nvPr/>
        </p:nvSpPr>
        <p:spPr bwMode="auto">
          <a:xfrm>
            <a:off x="4597958" y="3962400"/>
            <a:ext cx="457200" cy="685800"/>
          </a:xfrm>
          <a:prstGeom prst="rect">
            <a:avLst/>
          </a:prstGeom>
          <a:solidFill>
            <a:srgbClr val="005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7"/>
          <p:cNvSpPr>
            <a:spLocks noChangeArrowheads="1"/>
          </p:cNvSpPr>
          <p:nvPr/>
        </p:nvSpPr>
        <p:spPr bwMode="auto">
          <a:xfrm>
            <a:off x="5207558" y="3962400"/>
            <a:ext cx="457200" cy="685800"/>
          </a:xfrm>
          <a:prstGeom prst="rect">
            <a:avLst/>
          </a:prstGeom>
          <a:solidFill>
            <a:srgbClr val="007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8"/>
          <p:cNvSpPr>
            <a:spLocks noChangeArrowheads="1"/>
          </p:cNvSpPr>
          <p:nvPr/>
        </p:nvSpPr>
        <p:spPr bwMode="auto">
          <a:xfrm>
            <a:off x="5817158" y="3962400"/>
            <a:ext cx="457200" cy="685800"/>
          </a:xfrm>
          <a:prstGeom prst="rect">
            <a:avLst/>
          </a:prstGeom>
          <a:solidFill>
            <a:srgbClr val="008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9"/>
          <p:cNvSpPr>
            <a:spLocks noChangeArrowheads="1"/>
          </p:cNvSpPr>
          <p:nvPr/>
        </p:nvSpPr>
        <p:spPr bwMode="auto">
          <a:xfrm>
            <a:off x="6426758" y="3962400"/>
            <a:ext cx="457200" cy="685800"/>
          </a:xfrm>
          <a:prstGeom prst="rect">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52859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Tones</a:t>
            </a:r>
            <a:endParaRPr lang="en-US" dirty="0"/>
          </a:p>
        </p:txBody>
      </p:sp>
      <p:sp>
        <p:nvSpPr>
          <p:cNvPr id="3" name="Content Placeholder 2"/>
          <p:cNvSpPr>
            <a:spLocks noGrp="1"/>
          </p:cNvSpPr>
          <p:nvPr>
            <p:ph idx="1"/>
          </p:nvPr>
        </p:nvSpPr>
        <p:spPr/>
        <p:txBody>
          <a:bodyPr/>
          <a:lstStyle/>
          <a:p>
            <a:r>
              <a:rPr lang="en-US" dirty="0" smtClean="0"/>
              <a:t>When you add </a:t>
            </a:r>
            <a:r>
              <a:rPr lang="en-US" b="1" dirty="0" smtClean="0"/>
              <a:t>grey</a:t>
            </a:r>
            <a:r>
              <a:rPr lang="en-US" dirty="0" smtClean="0"/>
              <a:t> to a color</a:t>
            </a:r>
            <a:endParaRPr lang="en-US" dirty="0"/>
          </a:p>
        </p:txBody>
      </p:sp>
      <p:sp>
        <p:nvSpPr>
          <p:cNvPr id="4" name="Rectangle 9"/>
          <p:cNvSpPr>
            <a:spLocks noChangeArrowheads="1"/>
          </p:cNvSpPr>
          <p:nvPr/>
        </p:nvSpPr>
        <p:spPr bwMode="auto">
          <a:xfrm>
            <a:off x="2819400" y="3624105"/>
            <a:ext cx="457200" cy="685800"/>
          </a:xfrm>
          <a:prstGeom prst="rect">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9"/>
          <p:cNvSpPr>
            <a:spLocks noChangeArrowheads="1"/>
          </p:cNvSpPr>
          <p:nvPr/>
        </p:nvSpPr>
        <p:spPr bwMode="auto">
          <a:xfrm>
            <a:off x="3505200" y="3619500"/>
            <a:ext cx="457200" cy="685800"/>
          </a:xfrm>
          <a:prstGeom prst="rect">
            <a:avLst/>
          </a:prstGeom>
          <a:solidFill>
            <a:srgbClr val="1A8812"/>
          </a:solidFill>
          <a:ln w="9525">
            <a:solidFill>
              <a:schemeClr val="tx1"/>
            </a:solidFill>
            <a:miter lim="800000"/>
            <a:headEnd/>
            <a:tailEnd/>
          </a:ln>
          <a:effectLst/>
          <a:extLst/>
        </p:spPr>
        <p:txBody>
          <a:bodyPr wrap="none" anchor="ctr"/>
          <a:lstStyle/>
          <a:p>
            <a:endParaRPr lang="en-US"/>
          </a:p>
        </p:txBody>
      </p:sp>
      <p:sp>
        <p:nvSpPr>
          <p:cNvPr id="6" name="Rectangle 9"/>
          <p:cNvSpPr>
            <a:spLocks noChangeArrowheads="1"/>
          </p:cNvSpPr>
          <p:nvPr/>
        </p:nvSpPr>
        <p:spPr bwMode="auto">
          <a:xfrm>
            <a:off x="4191000" y="3598565"/>
            <a:ext cx="457200" cy="685800"/>
          </a:xfrm>
          <a:prstGeom prst="rect">
            <a:avLst/>
          </a:prstGeom>
          <a:solidFill>
            <a:srgbClr val="3A7426"/>
          </a:solidFill>
          <a:ln w="9525">
            <a:solidFill>
              <a:schemeClr val="tx1"/>
            </a:solidFill>
            <a:miter lim="800000"/>
            <a:headEnd/>
            <a:tailEnd/>
          </a:ln>
          <a:effectLst/>
          <a:extLst/>
        </p:spPr>
        <p:txBody>
          <a:bodyPr wrap="none" anchor="ctr"/>
          <a:lstStyle/>
          <a:p>
            <a:endParaRPr lang="en-US"/>
          </a:p>
        </p:txBody>
      </p:sp>
      <p:sp>
        <p:nvSpPr>
          <p:cNvPr id="7" name="Rectangle 9"/>
          <p:cNvSpPr>
            <a:spLocks noChangeArrowheads="1"/>
          </p:cNvSpPr>
          <p:nvPr/>
        </p:nvSpPr>
        <p:spPr bwMode="auto">
          <a:xfrm>
            <a:off x="4953000" y="3598565"/>
            <a:ext cx="457200" cy="685800"/>
          </a:xfrm>
          <a:prstGeom prst="rect">
            <a:avLst/>
          </a:prstGeom>
          <a:solidFill>
            <a:srgbClr val="37633B"/>
          </a:solidFill>
          <a:ln w="9525">
            <a:solidFill>
              <a:schemeClr val="tx1"/>
            </a:solidFill>
            <a:miter lim="800000"/>
            <a:headEnd/>
            <a:tailEnd/>
          </a:ln>
          <a:effectLst/>
          <a:extLst/>
        </p:spPr>
        <p:txBody>
          <a:bodyPr wrap="none" anchor="ctr"/>
          <a:lstStyle/>
          <a:p>
            <a:endParaRPr lang="en-US"/>
          </a:p>
        </p:txBody>
      </p:sp>
      <p:sp>
        <p:nvSpPr>
          <p:cNvPr id="8" name="Rectangle 9"/>
          <p:cNvSpPr>
            <a:spLocks noChangeArrowheads="1"/>
          </p:cNvSpPr>
          <p:nvPr/>
        </p:nvSpPr>
        <p:spPr bwMode="auto">
          <a:xfrm>
            <a:off x="5638800" y="3598565"/>
            <a:ext cx="457200" cy="685800"/>
          </a:xfrm>
          <a:prstGeom prst="rect">
            <a:avLst/>
          </a:prstGeom>
          <a:solidFill>
            <a:srgbClr val="3F5B44"/>
          </a:solidFill>
          <a:ln w="9525">
            <a:solidFill>
              <a:schemeClr val="tx1"/>
            </a:solidFill>
            <a:miter lim="800000"/>
            <a:headEnd/>
            <a:tailEnd/>
          </a:ln>
          <a:effectLst/>
          <a:extLst/>
        </p:spPr>
        <p:txBody>
          <a:bodyPr wrap="none" anchor="ctr"/>
          <a:lstStyle/>
          <a:p>
            <a:endParaRPr lang="en-US"/>
          </a:p>
        </p:txBody>
      </p:sp>
    </p:spTree>
    <p:extLst>
      <p:ext uri="{BB962C8B-B14F-4D97-AF65-F5344CB8AC3E}">
        <p14:creationId xmlns:p14="http://schemas.microsoft.com/office/powerpoint/2010/main" val="297446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Monochromatic</a:t>
            </a:r>
            <a:endParaRPr lang="en-US" dirty="0">
              <a:latin typeface="Berlin Sans FB" pitchFamily="34" charset="0"/>
            </a:endParaRPr>
          </a:p>
        </p:txBody>
      </p:sp>
      <p:sp>
        <p:nvSpPr>
          <p:cNvPr id="3" name="Content Placeholder 2"/>
          <p:cNvSpPr>
            <a:spLocks noGrp="1"/>
          </p:cNvSpPr>
          <p:nvPr>
            <p:ph idx="1"/>
          </p:nvPr>
        </p:nvSpPr>
        <p:spPr/>
        <p:txBody>
          <a:bodyPr/>
          <a:lstStyle/>
          <a:p>
            <a:r>
              <a:rPr lang="en-US" u="sng" dirty="0" smtClean="0">
                <a:latin typeface="Berlin Sans FB" pitchFamily="34" charset="0"/>
              </a:rPr>
              <a:t>Uses tints and shades of a single hue.</a:t>
            </a:r>
          </a:p>
          <a:p>
            <a:r>
              <a:rPr lang="en-US" dirty="0" smtClean="0">
                <a:latin typeface="Berlin Sans FB" pitchFamily="34" charset="0"/>
              </a:rPr>
              <a:t>The main tint or shade should be easy to live with, and can be accented by more intense shades.  </a:t>
            </a:r>
            <a:endParaRPr lang="en-US" dirty="0">
              <a:latin typeface="Berlin Sans FB" pitchFamily="34" charset="0"/>
            </a:endParaRPr>
          </a:p>
        </p:txBody>
      </p:sp>
      <p:sp>
        <p:nvSpPr>
          <p:cNvPr id="4" name="Rectangle 4"/>
          <p:cNvSpPr>
            <a:spLocks noChangeArrowheads="1"/>
          </p:cNvSpPr>
          <p:nvPr/>
        </p:nvSpPr>
        <p:spPr bwMode="auto">
          <a:xfrm>
            <a:off x="1752600" y="3962400"/>
            <a:ext cx="457200" cy="685800"/>
          </a:xfrm>
          <a:prstGeom prst="rect">
            <a:avLst/>
          </a:prstGeom>
          <a:solidFill>
            <a:srgbClr val="004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5"/>
          <p:cNvSpPr>
            <a:spLocks noChangeArrowheads="1"/>
          </p:cNvSpPr>
          <p:nvPr/>
        </p:nvSpPr>
        <p:spPr bwMode="auto">
          <a:xfrm>
            <a:off x="2362200" y="3962400"/>
            <a:ext cx="457200" cy="685800"/>
          </a:xfrm>
          <a:prstGeom prst="rect">
            <a:avLst/>
          </a:prstGeom>
          <a:solidFill>
            <a:srgbClr val="0054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6"/>
          <p:cNvSpPr>
            <a:spLocks noChangeArrowheads="1"/>
          </p:cNvSpPr>
          <p:nvPr/>
        </p:nvSpPr>
        <p:spPr bwMode="auto">
          <a:xfrm>
            <a:off x="2971800" y="3962400"/>
            <a:ext cx="457200" cy="685800"/>
          </a:xfrm>
          <a:prstGeom prst="rect">
            <a:avLst/>
          </a:prstGeom>
          <a:solidFill>
            <a:srgbClr val="005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7"/>
          <p:cNvSpPr>
            <a:spLocks noChangeArrowheads="1"/>
          </p:cNvSpPr>
          <p:nvPr/>
        </p:nvSpPr>
        <p:spPr bwMode="auto">
          <a:xfrm>
            <a:off x="3581400" y="3962400"/>
            <a:ext cx="457200" cy="685800"/>
          </a:xfrm>
          <a:prstGeom prst="rect">
            <a:avLst/>
          </a:prstGeom>
          <a:solidFill>
            <a:srgbClr val="007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8"/>
          <p:cNvSpPr>
            <a:spLocks noChangeArrowheads="1"/>
          </p:cNvSpPr>
          <p:nvPr/>
        </p:nvSpPr>
        <p:spPr bwMode="auto">
          <a:xfrm>
            <a:off x="4191000" y="3962400"/>
            <a:ext cx="457200" cy="685800"/>
          </a:xfrm>
          <a:prstGeom prst="rect">
            <a:avLst/>
          </a:prstGeom>
          <a:solidFill>
            <a:srgbClr val="008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9"/>
          <p:cNvSpPr>
            <a:spLocks noChangeArrowheads="1"/>
          </p:cNvSpPr>
          <p:nvPr/>
        </p:nvSpPr>
        <p:spPr bwMode="auto">
          <a:xfrm>
            <a:off x="4800600" y="3962400"/>
            <a:ext cx="457200" cy="685800"/>
          </a:xfrm>
          <a:prstGeom prst="rect">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Rectangle 10"/>
          <p:cNvSpPr>
            <a:spLocks noChangeArrowheads="1"/>
          </p:cNvSpPr>
          <p:nvPr/>
        </p:nvSpPr>
        <p:spPr bwMode="auto">
          <a:xfrm>
            <a:off x="5410200" y="3962400"/>
            <a:ext cx="457200" cy="685800"/>
          </a:xfrm>
          <a:prstGeom prst="rect">
            <a:avLst/>
          </a:prstGeom>
          <a:solidFill>
            <a:srgbClr val="00A4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11"/>
          <p:cNvSpPr>
            <a:spLocks noChangeArrowheads="1"/>
          </p:cNvSpPr>
          <p:nvPr/>
        </p:nvSpPr>
        <p:spPr bwMode="auto">
          <a:xfrm>
            <a:off x="6019800" y="3962400"/>
            <a:ext cx="457200" cy="685800"/>
          </a:xfrm>
          <a:prstGeom prst="rect">
            <a:avLst/>
          </a:prstGeom>
          <a:solidFill>
            <a:srgbClr val="00A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12"/>
          <p:cNvSpPr>
            <a:spLocks noChangeArrowheads="1"/>
          </p:cNvSpPr>
          <p:nvPr/>
        </p:nvSpPr>
        <p:spPr bwMode="auto">
          <a:xfrm>
            <a:off x="6629400" y="3962400"/>
            <a:ext cx="457200" cy="685800"/>
          </a:xfrm>
          <a:prstGeom prst="rect">
            <a:avLst/>
          </a:prstGeom>
          <a:solidFill>
            <a:srgbClr val="00A8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13"/>
          <p:cNvSpPr>
            <a:spLocks noChangeArrowheads="1"/>
          </p:cNvSpPr>
          <p:nvPr/>
        </p:nvSpPr>
        <p:spPr bwMode="auto">
          <a:xfrm>
            <a:off x="7239000" y="3962400"/>
            <a:ext cx="457200" cy="685800"/>
          </a:xfrm>
          <a:prstGeom prst="rect">
            <a:avLst/>
          </a:prstGeom>
          <a:solidFill>
            <a:srgbClr val="00D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14"/>
          <p:cNvSpPr>
            <a:spLocks noChangeArrowheads="1"/>
          </p:cNvSpPr>
          <p:nvPr/>
        </p:nvSpPr>
        <p:spPr bwMode="auto">
          <a:xfrm>
            <a:off x="7848600" y="3962400"/>
            <a:ext cx="457200" cy="685800"/>
          </a:xfrm>
          <a:prstGeom prst="rect">
            <a:avLst/>
          </a:prstGeom>
          <a:solidFill>
            <a:srgbClr val="AFFFA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Monochromatic</a:t>
            </a:r>
            <a:endParaRPr lang="en-US" dirty="0">
              <a:latin typeface="Berlin Sans FB" pitchFamily="34" charset="0"/>
            </a:endParaRPr>
          </a:p>
        </p:txBody>
      </p:sp>
      <p:pic>
        <p:nvPicPr>
          <p:cNvPr id="7" name="Picture 2"/>
          <p:cNvPicPr>
            <a:picLocks noGrp="1" noChangeAspect="1" noChangeArrowheads="1"/>
          </p:cNvPicPr>
          <p:nvPr>
            <p:ph idx="1"/>
          </p:nvPr>
        </p:nvPicPr>
        <p:blipFill>
          <a:blip r:embed="rId4" cstate="print"/>
          <a:srcRect/>
          <a:stretch>
            <a:fillRect/>
          </a:stretch>
        </p:blipFill>
        <p:spPr bwMode="auto">
          <a:xfrm>
            <a:off x="4192580" y="1295400"/>
            <a:ext cx="4800600" cy="4800600"/>
          </a:xfrm>
          <a:prstGeom prst="rect">
            <a:avLst/>
          </a:prstGeom>
          <a:noFill/>
          <a:ln w="9525">
            <a:noFill/>
            <a:miter lim="800000"/>
            <a:headEnd/>
            <a:tailEnd/>
          </a:ln>
        </p:spPr>
      </p:pic>
      <p:graphicFrame>
        <p:nvGraphicFramePr>
          <p:cNvPr id="4" name="Object 4"/>
          <p:cNvGraphicFramePr>
            <a:graphicFrameLocks noChangeAspect="1"/>
          </p:cNvGraphicFramePr>
          <p:nvPr>
            <p:extLst>
              <p:ext uri="{D42A27DB-BD31-4B8C-83A1-F6EECF244321}">
                <p14:modId xmlns:p14="http://schemas.microsoft.com/office/powerpoint/2010/main" val="2795178557"/>
              </p:ext>
            </p:extLst>
          </p:nvPr>
        </p:nvGraphicFramePr>
        <p:xfrm>
          <a:off x="152400" y="2590800"/>
          <a:ext cx="4191000" cy="2949575"/>
        </p:xfrm>
        <a:graphic>
          <a:graphicData uri="http://schemas.openxmlformats.org/presentationml/2006/ole">
            <mc:AlternateContent xmlns:mc="http://schemas.openxmlformats.org/markup-compatibility/2006">
              <mc:Choice xmlns:v="urn:schemas-microsoft-com:vml" Requires="v">
                <p:oleObj spid="_x0000_s1037" name="Drawing" r:id="rId5" imgW="5092700" imgH="3581400" progId="Presentations.Drawing.10">
                  <p:embed/>
                </p:oleObj>
              </mc:Choice>
              <mc:Fallback>
                <p:oleObj name="Drawing" r:id="rId5" imgW="5092700" imgH="3581400" progId="Presentations.Drawing.1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2590800"/>
                        <a:ext cx="4191000" cy="294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Monochromatic</a:t>
            </a:r>
            <a:endParaRPr lang="en-US" dirty="0">
              <a:latin typeface="Berlin Sans FB" pitchFamily="34" charset="0"/>
            </a:endParaRPr>
          </a:p>
        </p:txBody>
      </p:sp>
      <p:pic>
        <p:nvPicPr>
          <p:cNvPr id="6146" name="Picture 2"/>
          <p:cNvPicPr>
            <a:picLocks noGrp="1" noChangeAspect="1" noChangeArrowheads="1"/>
          </p:cNvPicPr>
          <p:nvPr>
            <p:ph idx="1"/>
          </p:nvPr>
        </p:nvPicPr>
        <p:blipFill>
          <a:blip r:embed="rId3" cstate="print"/>
          <a:srcRect/>
          <a:stretch>
            <a:fillRect/>
          </a:stretch>
        </p:blipFill>
        <p:spPr bwMode="auto">
          <a:xfrm>
            <a:off x="1676400" y="1447800"/>
            <a:ext cx="6858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Neutral </a:t>
            </a:r>
            <a:endParaRPr lang="en-US" dirty="0">
              <a:latin typeface="Berlin Sans FB" pitchFamily="34" charset="0"/>
            </a:endParaRPr>
          </a:p>
        </p:txBody>
      </p:sp>
      <p:sp>
        <p:nvSpPr>
          <p:cNvPr id="3" name="Content Placeholder 2"/>
          <p:cNvSpPr>
            <a:spLocks noGrp="1"/>
          </p:cNvSpPr>
          <p:nvPr>
            <p:ph idx="1"/>
          </p:nvPr>
        </p:nvSpPr>
        <p:spPr>
          <a:xfrm>
            <a:off x="1219200" y="1143000"/>
            <a:ext cx="7790688" cy="4876800"/>
          </a:xfrm>
        </p:spPr>
        <p:txBody>
          <a:bodyPr/>
          <a:lstStyle/>
          <a:p>
            <a:r>
              <a:rPr lang="en-US" dirty="0" smtClean="0">
                <a:latin typeface="Berlin Sans FB" pitchFamily="34" charset="0"/>
              </a:rPr>
              <a:t>A color scheme that uses </a:t>
            </a:r>
            <a:r>
              <a:rPr lang="en-US" b="1" dirty="0" smtClean="0">
                <a:latin typeface="Berlin Sans FB" pitchFamily="34" charset="0"/>
              </a:rPr>
              <a:t>browns, blacks, creams</a:t>
            </a:r>
            <a:r>
              <a:rPr lang="en-US" dirty="0" smtClean="0">
                <a:latin typeface="Berlin Sans FB" pitchFamily="34" charset="0"/>
              </a:rPr>
              <a:t> </a:t>
            </a:r>
            <a:r>
              <a:rPr lang="en-US" dirty="0" smtClean="0">
                <a:latin typeface="Berlin Sans FB" pitchFamily="34" charset="0"/>
              </a:rPr>
              <a:t>or </a:t>
            </a:r>
            <a:r>
              <a:rPr lang="en-US" b="1" dirty="0" smtClean="0">
                <a:latin typeface="Berlin Sans FB" pitchFamily="34" charset="0"/>
              </a:rPr>
              <a:t>metallic</a:t>
            </a:r>
            <a:r>
              <a:rPr lang="en-US" dirty="0" smtClean="0">
                <a:latin typeface="Berlin Sans FB" pitchFamily="34" charset="0"/>
              </a:rPr>
              <a:t> colors.</a:t>
            </a:r>
          </a:p>
          <a:p>
            <a:r>
              <a:rPr lang="en-US" dirty="0" smtClean="0">
                <a:latin typeface="Berlin Sans FB" pitchFamily="34" charset="0"/>
              </a:rPr>
              <a:t>Neutral color schemes can be easier to live with than with vibrant color schemes.</a:t>
            </a:r>
          </a:p>
          <a:p>
            <a:r>
              <a:rPr lang="en-US" dirty="0" smtClean="0">
                <a:latin typeface="Berlin Sans FB" pitchFamily="34" charset="0"/>
              </a:rPr>
              <a:t>To make this scheme look best, use a </a:t>
            </a:r>
            <a:r>
              <a:rPr lang="en-US" u="sng" dirty="0" smtClean="0">
                <a:latin typeface="Berlin Sans FB" pitchFamily="34" charset="0"/>
              </a:rPr>
              <a:t>variety</a:t>
            </a:r>
            <a:r>
              <a:rPr lang="en-US" dirty="0" smtClean="0">
                <a:latin typeface="Berlin Sans FB" pitchFamily="34" charset="0"/>
              </a:rPr>
              <a:t> of textures and shapes to add interest.  </a:t>
            </a:r>
            <a:endParaRPr lang="en-US" dirty="0" smtClean="0">
              <a:latin typeface="Berlin Sans FB" pitchFamily="34" charset="0"/>
            </a:endParaRPr>
          </a:p>
          <a:p>
            <a:pPr lvl="1"/>
            <a:r>
              <a:rPr lang="en-US" dirty="0" smtClean="0">
                <a:latin typeface="Berlin Sans FB" pitchFamily="34" charset="0"/>
              </a:rPr>
              <a:t>These colors are NOT on the color wheel</a:t>
            </a:r>
            <a:endParaRPr lang="en-US" dirty="0" smtClean="0">
              <a:latin typeface="Berlin Sans FB" pitchFamily="34" charset="0"/>
            </a:endParaRPr>
          </a:p>
        </p:txBody>
      </p:sp>
      <p:pic>
        <p:nvPicPr>
          <p:cNvPr id="3074" name="Picture 2" descr="http://linearpainting.ca/wp-content/uploads/2014/01/OWL_NeutralRoom-Colors.jpg"/>
          <p:cNvPicPr>
            <a:picLocks noChangeAspect="1" noChangeArrowheads="1"/>
          </p:cNvPicPr>
          <p:nvPr/>
        </p:nvPicPr>
        <p:blipFill rotWithShape="1">
          <a:blip r:embed="rId3">
            <a:extLst>
              <a:ext uri="{28A0092B-C50C-407E-A947-70E740481C1C}">
                <a14:useLocalDpi xmlns:a14="http://schemas.microsoft.com/office/drawing/2010/main" val="0"/>
              </a:ext>
            </a:extLst>
          </a:blip>
          <a:srcRect t="55944"/>
          <a:stretch/>
        </p:blipFill>
        <p:spPr bwMode="auto">
          <a:xfrm>
            <a:off x="2209800" y="5334000"/>
            <a:ext cx="5448300"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Neutral</a:t>
            </a:r>
            <a:endParaRPr lang="en-US" dirty="0">
              <a:latin typeface="Berlin Sans FB" pitchFamily="34" charset="0"/>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1447800" y="1447800"/>
            <a:ext cx="2932031" cy="4800600"/>
          </a:xfrm>
          <a:prstGeom prst="rect">
            <a:avLst/>
          </a:prstGeom>
          <a:noFill/>
          <a:ln w="9525">
            <a:noFill/>
            <a:miter lim="800000"/>
            <a:headEnd/>
            <a:tailEnd/>
          </a:ln>
        </p:spPr>
      </p:pic>
      <p:pic>
        <p:nvPicPr>
          <p:cNvPr id="5122" name="Picture 2"/>
          <p:cNvPicPr>
            <a:picLocks noChangeAspect="1" noChangeArrowheads="1"/>
          </p:cNvPicPr>
          <p:nvPr/>
        </p:nvPicPr>
        <p:blipFill>
          <a:blip r:embed="rId4" cstate="print"/>
          <a:srcRect/>
          <a:stretch>
            <a:fillRect/>
          </a:stretch>
        </p:blipFill>
        <p:spPr bwMode="auto">
          <a:xfrm>
            <a:off x="4953000" y="1447800"/>
            <a:ext cx="3657600" cy="48719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Neutral</a:t>
            </a:r>
            <a:endParaRPr lang="en-US" dirty="0">
              <a:latin typeface="Berlin Sans FB" pitchFamily="34" charset="0"/>
            </a:endParaRPr>
          </a:p>
        </p:txBody>
      </p:sp>
      <p:pic>
        <p:nvPicPr>
          <p:cNvPr id="3" name="Content Placeholder 2"/>
          <p:cNvPicPr>
            <a:picLocks noGrp="1" noChangeAspect="1" noChangeArrowheads="1"/>
          </p:cNvPicPr>
          <p:nvPr>
            <p:ph idx="1"/>
          </p:nvPr>
        </p:nvPicPr>
        <p:blipFill>
          <a:blip r:embed="rId3" cstate="print"/>
          <a:srcRect/>
          <a:stretch>
            <a:fillRect/>
          </a:stretch>
        </p:blipFill>
        <p:spPr bwMode="auto">
          <a:xfrm>
            <a:off x="1752600" y="1600200"/>
            <a:ext cx="6705600" cy="5023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Accented Neutral </a:t>
            </a:r>
            <a:endParaRPr lang="en-US" dirty="0">
              <a:latin typeface="Berlin Sans FB" pitchFamily="34" charset="0"/>
            </a:endParaRPr>
          </a:p>
        </p:txBody>
      </p:sp>
      <p:sp>
        <p:nvSpPr>
          <p:cNvPr id="3" name="Content Placeholder 2"/>
          <p:cNvSpPr>
            <a:spLocks noGrp="1"/>
          </p:cNvSpPr>
          <p:nvPr>
            <p:ph idx="1"/>
          </p:nvPr>
        </p:nvSpPr>
        <p:spPr/>
        <p:txBody>
          <a:bodyPr>
            <a:normAutofit/>
          </a:bodyPr>
          <a:lstStyle/>
          <a:p>
            <a:r>
              <a:rPr lang="en-US" sz="3600" dirty="0" smtClean="0">
                <a:latin typeface="Berlin Sans FB" pitchFamily="34" charset="0"/>
              </a:rPr>
              <a:t>A </a:t>
            </a:r>
            <a:r>
              <a:rPr lang="en-US" sz="3600" b="1" dirty="0" smtClean="0">
                <a:latin typeface="Berlin Sans FB" pitchFamily="34" charset="0"/>
              </a:rPr>
              <a:t>neutral</a:t>
            </a:r>
            <a:r>
              <a:rPr lang="en-US" sz="3600" dirty="0" smtClean="0">
                <a:latin typeface="Berlin Sans FB" pitchFamily="34" charset="0"/>
              </a:rPr>
              <a:t> color scheme with </a:t>
            </a:r>
            <a:r>
              <a:rPr lang="en-US" sz="3600" b="1" dirty="0" smtClean="0">
                <a:latin typeface="Berlin Sans FB" pitchFamily="34" charset="0"/>
              </a:rPr>
              <a:t>one accent color</a:t>
            </a:r>
            <a:r>
              <a:rPr lang="en-US" sz="3600" dirty="0" smtClean="0">
                <a:latin typeface="Berlin Sans FB" pitchFamily="34" charset="0"/>
              </a:rPr>
              <a:t> for interest and variety.</a:t>
            </a:r>
          </a:p>
        </p:txBody>
      </p:sp>
      <p:pic>
        <p:nvPicPr>
          <p:cNvPr id="2050" name="Picture 2" descr="http://theresamarierhyne.com/Theresa-Marie_Rhynes_Viewpoint/Color_Theory_Book_Chapter_files/image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886200"/>
            <a:ext cx="4114800" cy="1162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What is Color?</a:t>
            </a:r>
            <a:endParaRPr lang="en-US" sz="4400" b="1" dirty="0"/>
          </a:p>
        </p:txBody>
      </p:sp>
      <p:sp>
        <p:nvSpPr>
          <p:cNvPr id="3" name="Content Placeholder 2"/>
          <p:cNvSpPr>
            <a:spLocks noGrp="1"/>
          </p:cNvSpPr>
          <p:nvPr>
            <p:ph idx="1"/>
          </p:nvPr>
        </p:nvSpPr>
        <p:spPr>
          <a:xfrm>
            <a:off x="1066800" y="1447800"/>
            <a:ext cx="8001000" cy="4800600"/>
          </a:xfrm>
        </p:spPr>
        <p:txBody>
          <a:bodyPr>
            <a:normAutofit/>
          </a:bodyPr>
          <a:lstStyle/>
          <a:p>
            <a:pPr marL="82296" indent="0">
              <a:buNone/>
            </a:pPr>
            <a:endParaRPr lang="en-US" dirty="0"/>
          </a:p>
          <a:p>
            <a:endParaRPr lang="en-US" sz="2400" dirty="0" smtClean="0"/>
          </a:p>
        </p:txBody>
      </p:sp>
      <p:sp>
        <p:nvSpPr>
          <p:cNvPr id="5" name="TextBox 4"/>
          <p:cNvSpPr txBox="1"/>
          <p:nvPr/>
        </p:nvSpPr>
        <p:spPr>
          <a:xfrm>
            <a:off x="1219200" y="1143000"/>
            <a:ext cx="7772400" cy="923330"/>
          </a:xfrm>
          <a:prstGeom prst="rect">
            <a:avLst/>
          </a:prstGeom>
          <a:noFill/>
        </p:spPr>
        <p:txBody>
          <a:bodyPr wrap="square" rtlCol="0">
            <a:spAutoFit/>
          </a:bodyPr>
          <a:lstStyle/>
          <a:p>
            <a:r>
              <a:rPr lang="en-US" sz="5400" dirty="0" smtClean="0"/>
              <a:t>The reflection of light</a:t>
            </a:r>
            <a:endParaRPr lang="en-US" sz="5400" dirty="0"/>
          </a:p>
        </p:txBody>
      </p:sp>
    </p:spTree>
    <p:extLst>
      <p:ext uri="{BB962C8B-B14F-4D97-AF65-F5344CB8AC3E}">
        <p14:creationId xmlns:p14="http://schemas.microsoft.com/office/powerpoint/2010/main" val="157418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Accented Neutral </a:t>
            </a:r>
            <a:endParaRPr lang="en-US" dirty="0">
              <a:latin typeface="Berlin Sans FB" pitchFamily="34" charset="0"/>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1524000" y="1447800"/>
            <a:ext cx="6963596"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Accented Neutral </a:t>
            </a:r>
            <a:endParaRPr lang="en-US" dirty="0">
              <a:latin typeface="Berlin Sans FB" pitchFamily="34" charset="0"/>
            </a:endParaRPr>
          </a:p>
        </p:txBody>
      </p:sp>
      <p:pic>
        <p:nvPicPr>
          <p:cNvPr id="4098" name="Picture 2"/>
          <p:cNvPicPr>
            <a:picLocks noGrp="1" noChangeAspect="1" noChangeArrowheads="1"/>
          </p:cNvPicPr>
          <p:nvPr>
            <p:ph idx="1"/>
          </p:nvPr>
        </p:nvPicPr>
        <p:blipFill>
          <a:blip r:embed="rId3" cstate="print"/>
          <a:srcRect/>
          <a:stretch>
            <a:fillRect/>
          </a:stretch>
        </p:blipFill>
        <p:spPr bwMode="auto">
          <a:xfrm>
            <a:off x="2327275" y="1704975"/>
            <a:ext cx="5715000"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Accented Neutral </a:t>
            </a:r>
            <a:endParaRPr lang="en-US" dirty="0">
              <a:latin typeface="Berlin Sans FB" pitchFamily="34" charset="0"/>
            </a:endParaRPr>
          </a:p>
        </p:txBody>
      </p:sp>
      <p:pic>
        <p:nvPicPr>
          <p:cNvPr id="6146" name="Picture 2"/>
          <p:cNvPicPr>
            <a:picLocks noGrp="1" noChangeAspect="1" noChangeArrowheads="1"/>
          </p:cNvPicPr>
          <p:nvPr>
            <p:ph idx="1"/>
          </p:nvPr>
        </p:nvPicPr>
        <p:blipFill>
          <a:blip r:embed="rId3" cstate="print"/>
          <a:srcRect/>
          <a:stretch>
            <a:fillRect/>
          </a:stretch>
        </p:blipFill>
        <p:spPr bwMode="auto">
          <a:xfrm>
            <a:off x="2362200" y="1295400"/>
            <a:ext cx="5181600" cy="5095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Achromatic</a:t>
            </a:r>
            <a:endParaRPr lang="en-US" dirty="0"/>
          </a:p>
        </p:txBody>
      </p:sp>
      <p:sp>
        <p:nvSpPr>
          <p:cNvPr id="3" name="Content Placeholder 2"/>
          <p:cNvSpPr>
            <a:spLocks noGrp="1"/>
          </p:cNvSpPr>
          <p:nvPr>
            <p:ph idx="1"/>
          </p:nvPr>
        </p:nvSpPr>
        <p:spPr>
          <a:xfrm>
            <a:off x="1019175" y="1752600"/>
            <a:ext cx="3705225" cy="4800600"/>
          </a:xfrm>
        </p:spPr>
        <p:txBody>
          <a:bodyPr>
            <a:normAutofit/>
          </a:bodyPr>
          <a:lstStyle/>
          <a:p>
            <a:pPr marL="82296" indent="0">
              <a:buNone/>
            </a:pPr>
            <a:r>
              <a:rPr lang="en-US" dirty="0"/>
              <a:t>A</a:t>
            </a:r>
            <a:r>
              <a:rPr lang="en-US" dirty="0" smtClean="0"/>
              <a:t> </a:t>
            </a:r>
            <a:r>
              <a:rPr lang="en-US" dirty="0"/>
              <a:t>color scheme using </a:t>
            </a:r>
            <a:r>
              <a:rPr lang="en-US" b="1" dirty="0"/>
              <a:t>black</a:t>
            </a:r>
            <a:r>
              <a:rPr lang="en-US" dirty="0"/>
              <a:t>, </a:t>
            </a:r>
            <a:r>
              <a:rPr lang="en-US" b="1" dirty="0"/>
              <a:t>white</a:t>
            </a:r>
            <a:r>
              <a:rPr lang="en-US" dirty="0"/>
              <a:t>, and/or </a:t>
            </a:r>
            <a:r>
              <a:rPr lang="en-US" b="1" dirty="0" smtClean="0"/>
              <a:t>gray</a:t>
            </a:r>
          </a:p>
          <a:p>
            <a:pPr lvl="1"/>
            <a:r>
              <a:rPr lang="en-US" dirty="0" smtClean="0"/>
              <a:t>AKA: colors NOT on the color wheel</a:t>
            </a:r>
            <a:endParaRPr lang="en-US" dirty="0"/>
          </a:p>
        </p:txBody>
      </p:sp>
      <p:pic>
        <p:nvPicPr>
          <p:cNvPr id="4098" name="Picture 2" descr="https://s-media-cache-ak0.pinimg.com/564x/e0/f3/9b/e0f39b5fc7dc1689a9672cece260681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838200"/>
            <a:ext cx="4301388" cy="4903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4845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Achromatic</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47800"/>
            <a:ext cx="76581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17953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498080" cy="1143000"/>
          </a:xfrm>
        </p:spPr>
        <p:txBody>
          <a:bodyPr/>
          <a:lstStyle/>
          <a:p>
            <a:r>
              <a:rPr lang="en-US" dirty="0" smtClean="0"/>
              <a:t>Achromatic</a:t>
            </a:r>
            <a:endParaRPr lang="en-US" dirty="0"/>
          </a:p>
        </p:txBody>
      </p:sp>
      <p:pic>
        <p:nvPicPr>
          <p:cNvPr id="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18534"/>
          <a:stretch/>
        </p:blipFill>
        <p:spPr bwMode="auto">
          <a:xfrm>
            <a:off x="4191000" y="304800"/>
            <a:ext cx="4800600" cy="5988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i-cdn.apartmenttherapy.com/uimages/la/monochromaticroom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667000"/>
            <a:ext cx="4495800" cy="299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8946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Analogous </a:t>
            </a:r>
            <a:endParaRPr lang="en-US" dirty="0">
              <a:latin typeface="Berlin Sans FB" pitchFamily="34" charset="0"/>
            </a:endParaRPr>
          </a:p>
        </p:txBody>
      </p:sp>
      <p:sp>
        <p:nvSpPr>
          <p:cNvPr id="3" name="Content Placeholder 2"/>
          <p:cNvSpPr>
            <a:spLocks noGrp="1"/>
          </p:cNvSpPr>
          <p:nvPr>
            <p:ph idx="1"/>
          </p:nvPr>
        </p:nvSpPr>
        <p:spPr>
          <a:xfrm>
            <a:off x="1435608" y="1676400"/>
            <a:ext cx="7498080" cy="4800600"/>
          </a:xfrm>
        </p:spPr>
        <p:txBody>
          <a:bodyPr>
            <a:normAutofit/>
          </a:bodyPr>
          <a:lstStyle/>
          <a:p>
            <a:r>
              <a:rPr lang="en-US" sz="4000" dirty="0" smtClean="0">
                <a:latin typeface="Berlin Sans FB" pitchFamily="34" charset="0"/>
              </a:rPr>
              <a:t>Uses </a:t>
            </a:r>
            <a:r>
              <a:rPr lang="en-US" sz="4000" dirty="0" smtClean="0">
                <a:latin typeface="Berlin Sans FB" pitchFamily="34" charset="0"/>
              </a:rPr>
              <a:t>3-5 hues that are </a:t>
            </a:r>
            <a:r>
              <a:rPr lang="en-US" sz="4000" u="sng" dirty="0" smtClean="0">
                <a:latin typeface="Berlin Sans FB" pitchFamily="34" charset="0"/>
              </a:rPr>
              <a:t>next to each other </a:t>
            </a:r>
            <a:r>
              <a:rPr lang="en-US" sz="4000" dirty="0" smtClean="0">
                <a:latin typeface="Berlin Sans FB" pitchFamily="34" charset="0"/>
              </a:rPr>
              <a:t>on the color wheel.</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6743" y="3476624"/>
            <a:ext cx="15525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reeform 6"/>
          <p:cNvSpPr/>
          <p:nvPr/>
        </p:nvSpPr>
        <p:spPr>
          <a:xfrm>
            <a:off x="5091439" y="3783106"/>
            <a:ext cx="313150" cy="263453"/>
          </a:xfrm>
          <a:custGeom>
            <a:avLst/>
            <a:gdLst>
              <a:gd name="connsiteX0" fmla="*/ 0 w 313150"/>
              <a:gd name="connsiteY0" fmla="*/ 63037 h 263453"/>
              <a:gd name="connsiteX1" fmla="*/ 50104 w 313150"/>
              <a:gd name="connsiteY1" fmla="*/ 63037 h 263453"/>
              <a:gd name="connsiteX2" fmla="*/ 37578 w 313150"/>
              <a:gd name="connsiteY2" fmla="*/ 100615 h 263453"/>
              <a:gd name="connsiteX3" fmla="*/ 112734 w 313150"/>
              <a:gd name="connsiteY3" fmla="*/ 50511 h 263453"/>
              <a:gd name="connsiteX4" fmla="*/ 150312 w 313150"/>
              <a:gd name="connsiteY4" fmla="*/ 37985 h 263453"/>
              <a:gd name="connsiteX5" fmla="*/ 137786 w 313150"/>
              <a:gd name="connsiteY5" fmla="*/ 88089 h 263453"/>
              <a:gd name="connsiteX6" fmla="*/ 112734 w 313150"/>
              <a:gd name="connsiteY6" fmla="*/ 125667 h 263453"/>
              <a:gd name="connsiteX7" fmla="*/ 187890 w 313150"/>
              <a:gd name="connsiteY7" fmla="*/ 100615 h 263453"/>
              <a:gd name="connsiteX8" fmla="*/ 225468 w 313150"/>
              <a:gd name="connsiteY8" fmla="*/ 163245 h 263453"/>
              <a:gd name="connsiteX9" fmla="*/ 250520 w 313150"/>
              <a:gd name="connsiteY9" fmla="*/ 200823 h 263453"/>
              <a:gd name="connsiteX10" fmla="*/ 288098 w 313150"/>
              <a:gd name="connsiteY10" fmla="*/ 225875 h 263453"/>
              <a:gd name="connsiteX11" fmla="*/ 313150 w 313150"/>
              <a:gd name="connsiteY11" fmla="*/ 263453 h 26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150" h="263453">
                <a:moveTo>
                  <a:pt x="0" y="63037"/>
                </a:moveTo>
                <a:cubicBezTo>
                  <a:pt x="69218" y="-6181"/>
                  <a:pt x="74526" y="-34649"/>
                  <a:pt x="50104" y="63037"/>
                </a:cubicBezTo>
                <a:cubicBezTo>
                  <a:pt x="46902" y="75846"/>
                  <a:pt x="24631" y="103204"/>
                  <a:pt x="37578" y="100615"/>
                </a:cubicBezTo>
                <a:cubicBezTo>
                  <a:pt x="67102" y="94710"/>
                  <a:pt x="84170" y="60032"/>
                  <a:pt x="112734" y="50511"/>
                </a:cubicBezTo>
                <a:lnTo>
                  <a:pt x="150312" y="37985"/>
                </a:lnTo>
                <a:cubicBezTo>
                  <a:pt x="146137" y="54686"/>
                  <a:pt x="144567" y="72266"/>
                  <a:pt x="137786" y="88089"/>
                </a:cubicBezTo>
                <a:cubicBezTo>
                  <a:pt x="131856" y="101926"/>
                  <a:pt x="98129" y="122016"/>
                  <a:pt x="112734" y="125667"/>
                </a:cubicBezTo>
                <a:cubicBezTo>
                  <a:pt x="138353" y="132072"/>
                  <a:pt x="187890" y="100615"/>
                  <a:pt x="187890" y="100615"/>
                </a:cubicBezTo>
                <a:cubicBezTo>
                  <a:pt x="162378" y="253690"/>
                  <a:pt x="157609" y="140625"/>
                  <a:pt x="225468" y="163245"/>
                </a:cubicBezTo>
                <a:cubicBezTo>
                  <a:pt x="239750" y="168006"/>
                  <a:pt x="239875" y="190178"/>
                  <a:pt x="250520" y="200823"/>
                </a:cubicBezTo>
                <a:cubicBezTo>
                  <a:pt x="261165" y="211468"/>
                  <a:pt x="275572" y="217524"/>
                  <a:pt x="288098" y="225875"/>
                </a:cubicBezTo>
                <a:lnTo>
                  <a:pt x="313150" y="263453"/>
                </a:lnTo>
              </a:path>
            </a:pathLst>
          </a:custGeom>
          <a:solidFill>
            <a:srgbClr val="7030A0"/>
          </a:solidFill>
          <a:ln>
            <a:solidFill>
              <a:srgbClr val="7030A0"/>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9" name="Freeform 8"/>
          <p:cNvSpPr/>
          <p:nvPr/>
        </p:nvSpPr>
        <p:spPr>
          <a:xfrm rot="1761308">
            <a:off x="5299880" y="3651379"/>
            <a:ext cx="313150" cy="263453"/>
          </a:xfrm>
          <a:custGeom>
            <a:avLst/>
            <a:gdLst>
              <a:gd name="connsiteX0" fmla="*/ 0 w 313150"/>
              <a:gd name="connsiteY0" fmla="*/ 63037 h 263453"/>
              <a:gd name="connsiteX1" fmla="*/ 50104 w 313150"/>
              <a:gd name="connsiteY1" fmla="*/ 63037 h 263453"/>
              <a:gd name="connsiteX2" fmla="*/ 37578 w 313150"/>
              <a:gd name="connsiteY2" fmla="*/ 100615 h 263453"/>
              <a:gd name="connsiteX3" fmla="*/ 112734 w 313150"/>
              <a:gd name="connsiteY3" fmla="*/ 50511 h 263453"/>
              <a:gd name="connsiteX4" fmla="*/ 150312 w 313150"/>
              <a:gd name="connsiteY4" fmla="*/ 37985 h 263453"/>
              <a:gd name="connsiteX5" fmla="*/ 137786 w 313150"/>
              <a:gd name="connsiteY5" fmla="*/ 88089 h 263453"/>
              <a:gd name="connsiteX6" fmla="*/ 112734 w 313150"/>
              <a:gd name="connsiteY6" fmla="*/ 125667 h 263453"/>
              <a:gd name="connsiteX7" fmla="*/ 187890 w 313150"/>
              <a:gd name="connsiteY7" fmla="*/ 100615 h 263453"/>
              <a:gd name="connsiteX8" fmla="*/ 225468 w 313150"/>
              <a:gd name="connsiteY8" fmla="*/ 163245 h 263453"/>
              <a:gd name="connsiteX9" fmla="*/ 250520 w 313150"/>
              <a:gd name="connsiteY9" fmla="*/ 200823 h 263453"/>
              <a:gd name="connsiteX10" fmla="*/ 288098 w 313150"/>
              <a:gd name="connsiteY10" fmla="*/ 225875 h 263453"/>
              <a:gd name="connsiteX11" fmla="*/ 313150 w 313150"/>
              <a:gd name="connsiteY11" fmla="*/ 263453 h 26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150" h="263453">
                <a:moveTo>
                  <a:pt x="0" y="63037"/>
                </a:moveTo>
                <a:cubicBezTo>
                  <a:pt x="69218" y="-6181"/>
                  <a:pt x="74526" y="-34649"/>
                  <a:pt x="50104" y="63037"/>
                </a:cubicBezTo>
                <a:cubicBezTo>
                  <a:pt x="46902" y="75846"/>
                  <a:pt x="24631" y="103204"/>
                  <a:pt x="37578" y="100615"/>
                </a:cubicBezTo>
                <a:cubicBezTo>
                  <a:pt x="67102" y="94710"/>
                  <a:pt x="84170" y="60032"/>
                  <a:pt x="112734" y="50511"/>
                </a:cubicBezTo>
                <a:lnTo>
                  <a:pt x="150312" y="37985"/>
                </a:lnTo>
                <a:cubicBezTo>
                  <a:pt x="146137" y="54686"/>
                  <a:pt x="144567" y="72266"/>
                  <a:pt x="137786" y="88089"/>
                </a:cubicBezTo>
                <a:cubicBezTo>
                  <a:pt x="131856" y="101926"/>
                  <a:pt x="98129" y="122016"/>
                  <a:pt x="112734" y="125667"/>
                </a:cubicBezTo>
                <a:cubicBezTo>
                  <a:pt x="138353" y="132072"/>
                  <a:pt x="187890" y="100615"/>
                  <a:pt x="187890" y="100615"/>
                </a:cubicBezTo>
                <a:cubicBezTo>
                  <a:pt x="162378" y="253690"/>
                  <a:pt x="157609" y="140625"/>
                  <a:pt x="225468" y="163245"/>
                </a:cubicBezTo>
                <a:cubicBezTo>
                  <a:pt x="239750" y="168006"/>
                  <a:pt x="239875" y="190178"/>
                  <a:pt x="250520" y="200823"/>
                </a:cubicBezTo>
                <a:cubicBezTo>
                  <a:pt x="261165" y="211468"/>
                  <a:pt x="275572" y="217524"/>
                  <a:pt x="288098" y="225875"/>
                </a:cubicBezTo>
                <a:lnTo>
                  <a:pt x="313150" y="263453"/>
                </a:lnTo>
              </a:path>
            </a:pathLst>
          </a:custGeom>
          <a:solidFill>
            <a:schemeClr val="accent6"/>
          </a:solidFill>
          <a:ln>
            <a:solidFill>
              <a:srgbClr val="C00000"/>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10" name="Freeform 9"/>
          <p:cNvSpPr/>
          <p:nvPr/>
        </p:nvSpPr>
        <p:spPr>
          <a:xfrm rot="3789925">
            <a:off x="5589828" y="3658987"/>
            <a:ext cx="313150" cy="263453"/>
          </a:xfrm>
          <a:custGeom>
            <a:avLst/>
            <a:gdLst>
              <a:gd name="connsiteX0" fmla="*/ 0 w 313150"/>
              <a:gd name="connsiteY0" fmla="*/ 63037 h 263453"/>
              <a:gd name="connsiteX1" fmla="*/ 50104 w 313150"/>
              <a:gd name="connsiteY1" fmla="*/ 63037 h 263453"/>
              <a:gd name="connsiteX2" fmla="*/ 37578 w 313150"/>
              <a:gd name="connsiteY2" fmla="*/ 100615 h 263453"/>
              <a:gd name="connsiteX3" fmla="*/ 112734 w 313150"/>
              <a:gd name="connsiteY3" fmla="*/ 50511 h 263453"/>
              <a:gd name="connsiteX4" fmla="*/ 150312 w 313150"/>
              <a:gd name="connsiteY4" fmla="*/ 37985 h 263453"/>
              <a:gd name="connsiteX5" fmla="*/ 137786 w 313150"/>
              <a:gd name="connsiteY5" fmla="*/ 88089 h 263453"/>
              <a:gd name="connsiteX6" fmla="*/ 112734 w 313150"/>
              <a:gd name="connsiteY6" fmla="*/ 125667 h 263453"/>
              <a:gd name="connsiteX7" fmla="*/ 187890 w 313150"/>
              <a:gd name="connsiteY7" fmla="*/ 100615 h 263453"/>
              <a:gd name="connsiteX8" fmla="*/ 225468 w 313150"/>
              <a:gd name="connsiteY8" fmla="*/ 163245 h 263453"/>
              <a:gd name="connsiteX9" fmla="*/ 250520 w 313150"/>
              <a:gd name="connsiteY9" fmla="*/ 200823 h 263453"/>
              <a:gd name="connsiteX10" fmla="*/ 288098 w 313150"/>
              <a:gd name="connsiteY10" fmla="*/ 225875 h 263453"/>
              <a:gd name="connsiteX11" fmla="*/ 313150 w 313150"/>
              <a:gd name="connsiteY11" fmla="*/ 263453 h 26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150" h="263453">
                <a:moveTo>
                  <a:pt x="0" y="63037"/>
                </a:moveTo>
                <a:cubicBezTo>
                  <a:pt x="69218" y="-6181"/>
                  <a:pt x="74526" y="-34649"/>
                  <a:pt x="50104" y="63037"/>
                </a:cubicBezTo>
                <a:cubicBezTo>
                  <a:pt x="46902" y="75846"/>
                  <a:pt x="24631" y="103204"/>
                  <a:pt x="37578" y="100615"/>
                </a:cubicBezTo>
                <a:cubicBezTo>
                  <a:pt x="67102" y="94710"/>
                  <a:pt x="84170" y="60032"/>
                  <a:pt x="112734" y="50511"/>
                </a:cubicBezTo>
                <a:lnTo>
                  <a:pt x="150312" y="37985"/>
                </a:lnTo>
                <a:cubicBezTo>
                  <a:pt x="146137" y="54686"/>
                  <a:pt x="144567" y="72266"/>
                  <a:pt x="137786" y="88089"/>
                </a:cubicBezTo>
                <a:cubicBezTo>
                  <a:pt x="131856" y="101926"/>
                  <a:pt x="98129" y="122016"/>
                  <a:pt x="112734" y="125667"/>
                </a:cubicBezTo>
                <a:cubicBezTo>
                  <a:pt x="138353" y="132072"/>
                  <a:pt x="187890" y="100615"/>
                  <a:pt x="187890" y="100615"/>
                </a:cubicBezTo>
                <a:cubicBezTo>
                  <a:pt x="162378" y="253690"/>
                  <a:pt x="157609" y="140625"/>
                  <a:pt x="225468" y="163245"/>
                </a:cubicBezTo>
                <a:cubicBezTo>
                  <a:pt x="239750" y="168006"/>
                  <a:pt x="239875" y="190178"/>
                  <a:pt x="250520" y="200823"/>
                </a:cubicBezTo>
                <a:cubicBezTo>
                  <a:pt x="261165" y="211468"/>
                  <a:pt x="275572" y="217524"/>
                  <a:pt x="288098" y="225875"/>
                </a:cubicBezTo>
                <a:lnTo>
                  <a:pt x="313150" y="263453"/>
                </a:lnTo>
              </a:path>
            </a:pathLst>
          </a:custGeom>
          <a:solidFill>
            <a:srgbClr val="FF0000"/>
          </a:solidFill>
          <a:ln>
            <a:solidFill>
              <a:srgbClr val="FF0000"/>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11" name="Freeform 10"/>
          <p:cNvSpPr/>
          <p:nvPr/>
        </p:nvSpPr>
        <p:spPr>
          <a:xfrm rot="19912427">
            <a:off x="4934864" y="3973090"/>
            <a:ext cx="313150" cy="263453"/>
          </a:xfrm>
          <a:custGeom>
            <a:avLst/>
            <a:gdLst>
              <a:gd name="connsiteX0" fmla="*/ 0 w 313150"/>
              <a:gd name="connsiteY0" fmla="*/ 63037 h 263453"/>
              <a:gd name="connsiteX1" fmla="*/ 50104 w 313150"/>
              <a:gd name="connsiteY1" fmla="*/ 63037 h 263453"/>
              <a:gd name="connsiteX2" fmla="*/ 37578 w 313150"/>
              <a:gd name="connsiteY2" fmla="*/ 100615 h 263453"/>
              <a:gd name="connsiteX3" fmla="*/ 112734 w 313150"/>
              <a:gd name="connsiteY3" fmla="*/ 50511 h 263453"/>
              <a:gd name="connsiteX4" fmla="*/ 150312 w 313150"/>
              <a:gd name="connsiteY4" fmla="*/ 37985 h 263453"/>
              <a:gd name="connsiteX5" fmla="*/ 137786 w 313150"/>
              <a:gd name="connsiteY5" fmla="*/ 88089 h 263453"/>
              <a:gd name="connsiteX6" fmla="*/ 112734 w 313150"/>
              <a:gd name="connsiteY6" fmla="*/ 125667 h 263453"/>
              <a:gd name="connsiteX7" fmla="*/ 187890 w 313150"/>
              <a:gd name="connsiteY7" fmla="*/ 100615 h 263453"/>
              <a:gd name="connsiteX8" fmla="*/ 225468 w 313150"/>
              <a:gd name="connsiteY8" fmla="*/ 163245 h 263453"/>
              <a:gd name="connsiteX9" fmla="*/ 250520 w 313150"/>
              <a:gd name="connsiteY9" fmla="*/ 200823 h 263453"/>
              <a:gd name="connsiteX10" fmla="*/ 288098 w 313150"/>
              <a:gd name="connsiteY10" fmla="*/ 225875 h 263453"/>
              <a:gd name="connsiteX11" fmla="*/ 313150 w 313150"/>
              <a:gd name="connsiteY11" fmla="*/ 263453 h 26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150" h="263453">
                <a:moveTo>
                  <a:pt x="0" y="63037"/>
                </a:moveTo>
                <a:cubicBezTo>
                  <a:pt x="69218" y="-6181"/>
                  <a:pt x="74526" y="-34649"/>
                  <a:pt x="50104" y="63037"/>
                </a:cubicBezTo>
                <a:cubicBezTo>
                  <a:pt x="46902" y="75846"/>
                  <a:pt x="24631" y="103204"/>
                  <a:pt x="37578" y="100615"/>
                </a:cubicBezTo>
                <a:cubicBezTo>
                  <a:pt x="67102" y="94710"/>
                  <a:pt x="84170" y="60032"/>
                  <a:pt x="112734" y="50511"/>
                </a:cubicBezTo>
                <a:lnTo>
                  <a:pt x="150312" y="37985"/>
                </a:lnTo>
                <a:cubicBezTo>
                  <a:pt x="146137" y="54686"/>
                  <a:pt x="144567" y="72266"/>
                  <a:pt x="137786" y="88089"/>
                </a:cubicBezTo>
                <a:cubicBezTo>
                  <a:pt x="131856" y="101926"/>
                  <a:pt x="98129" y="122016"/>
                  <a:pt x="112734" y="125667"/>
                </a:cubicBezTo>
                <a:cubicBezTo>
                  <a:pt x="138353" y="132072"/>
                  <a:pt x="187890" y="100615"/>
                  <a:pt x="187890" y="100615"/>
                </a:cubicBezTo>
                <a:cubicBezTo>
                  <a:pt x="162378" y="253690"/>
                  <a:pt x="157609" y="140625"/>
                  <a:pt x="225468" y="163245"/>
                </a:cubicBezTo>
                <a:cubicBezTo>
                  <a:pt x="239750" y="168006"/>
                  <a:pt x="239875" y="190178"/>
                  <a:pt x="250520" y="200823"/>
                </a:cubicBezTo>
                <a:cubicBezTo>
                  <a:pt x="261165" y="211468"/>
                  <a:pt x="275572" y="217524"/>
                  <a:pt x="288098" y="225875"/>
                </a:cubicBezTo>
                <a:lnTo>
                  <a:pt x="313150" y="263453"/>
                </a:lnTo>
              </a:path>
            </a:pathLst>
          </a:custGeom>
          <a:solidFill>
            <a:srgbClr val="002060"/>
          </a:solidFill>
          <a:ln>
            <a:solidFill>
              <a:srgbClr val="002060"/>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Analogous </a:t>
            </a:r>
            <a:endParaRPr lang="en-US" dirty="0">
              <a:latin typeface="Berlin Sans FB" pitchFamily="34" charset="0"/>
            </a:endParaRPr>
          </a:p>
        </p:txBody>
      </p:sp>
      <p:pic>
        <p:nvPicPr>
          <p:cNvPr id="4098" name="Picture 2"/>
          <p:cNvPicPr>
            <a:picLocks noGrp="1" noChangeAspect="1" noChangeArrowheads="1"/>
          </p:cNvPicPr>
          <p:nvPr>
            <p:ph idx="1"/>
          </p:nvPr>
        </p:nvPicPr>
        <p:blipFill>
          <a:blip r:embed="rId3" cstate="print"/>
          <a:srcRect/>
          <a:stretch>
            <a:fillRect/>
          </a:stretch>
        </p:blipFill>
        <p:spPr bwMode="auto">
          <a:xfrm>
            <a:off x="1828800" y="1447800"/>
            <a:ext cx="6553200" cy="49089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Analogous </a:t>
            </a:r>
            <a:endParaRPr lang="en-US" dirty="0">
              <a:latin typeface="Berlin Sans FB" pitchFamily="34" charset="0"/>
            </a:endParaRPr>
          </a:p>
        </p:txBody>
      </p:sp>
      <p:pic>
        <p:nvPicPr>
          <p:cNvPr id="5122" name="Picture 2"/>
          <p:cNvPicPr>
            <a:picLocks noGrp="1" noChangeAspect="1" noChangeArrowheads="1"/>
          </p:cNvPicPr>
          <p:nvPr>
            <p:ph idx="1"/>
          </p:nvPr>
        </p:nvPicPr>
        <p:blipFill>
          <a:blip r:embed="rId3" cstate="print"/>
          <a:srcRect/>
          <a:stretch>
            <a:fillRect/>
          </a:stretch>
        </p:blipFill>
        <p:spPr bwMode="auto">
          <a:xfrm>
            <a:off x="1981200" y="1600200"/>
            <a:ext cx="6248400" cy="43721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Complimentary </a:t>
            </a:r>
            <a:endParaRPr lang="en-US" dirty="0">
              <a:latin typeface="Berlin Sans FB" pitchFamily="34" charset="0"/>
            </a:endParaRPr>
          </a:p>
        </p:txBody>
      </p:sp>
      <p:sp>
        <p:nvSpPr>
          <p:cNvPr id="3" name="Content Placeholder 2"/>
          <p:cNvSpPr>
            <a:spLocks noGrp="1"/>
          </p:cNvSpPr>
          <p:nvPr>
            <p:ph idx="1"/>
          </p:nvPr>
        </p:nvSpPr>
        <p:spPr/>
        <p:txBody>
          <a:bodyPr/>
          <a:lstStyle/>
          <a:p>
            <a:r>
              <a:rPr lang="en-US" dirty="0" smtClean="0">
                <a:latin typeface="Berlin Sans FB" pitchFamily="34" charset="0"/>
              </a:rPr>
              <a:t>Use hues that are </a:t>
            </a:r>
            <a:r>
              <a:rPr lang="en-US" b="1" dirty="0" smtClean="0">
                <a:latin typeface="Berlin Sans FB" pitchFamily="34" charset="0"/>
              </a:rPr>
              <a:t>opposite</a:t>
            </a:r>
            <a:r>
              <a:rPr lang="en-US" dirty="0" smtClean="0">
                <a:latin typeface="Berlin Sans FB" pitchFamily="34" charset="0"/>
              </a:rPr>
              <a:t> each other on the color wheel </a:t>
            </a:r>
          </a:p>
          <a:p>
            <a:r>
              <a:rPr lang="en-US" dirty="0" smtClean="0">
                <a:latin typeface="Berlin Sans FB" pitchFamily="34" charset="0"/>
              </a:rPr>
              <a:t>Tends to be a </a:t>
            </a:r>
            <a:r>
              <a:rPr lang="en-US" u="sng" dirty="0" smtClean="0">
                <a:latin typeface="Berlin Sans FB" pitchFamily="34" charset="0"/>
              </a:rPr>
              <a:t>lively</a:t>
            </a:r>
            <a:r>
              <a:rPr lang="en-US" dirty="0" smtClean="0">
                <a:latin typeface="Berlin Sans FB" pitchFamily="34" charset="0"/>
              </a:rPr>
              <a:t> color scheme </a:t>
            </a:r>
          </a:p>
          <a:p>
            <a:r>
              <a:rPr lang="en-US" dirty="0" smtClean="0">
                <a:latin typeface="Berlin Sans FB" pitchFamily="34" charset="0"/>
              </a:rPr>
              <a:t>Use similar values and intensities when combining complementary hues </a:t>
            </a:r>
          </a:p>
          <a:p>
            <a:r>
              <a:rPr lang="en-US" dirty="0" smtClean="0">
                <a:latin typeface="Berlin Sans FB" pitchFamily="34" charset="0"/>
              </a:rPr>
              <a:t>Has one </a:t>
            </a:r>
            <a:r>
              <a:rPr lang="en-US" u="sng" dirty="0" smtClean="0">
                <a:latin typeface="Berlin Sans FB" pitchFamily="34" charset="0"/>
              </a:rPr>
              <a:t>dominant</a:t>
            </a:r>
            <a:r>
              <a:rPr lang="en-US" dirty="0" smtClean="0">
                <a:latin typeface="Berlin Sans FB" pitchFamily="34" charset="0"/>
              </a:rPr>
              <a:t> hue and one </a:t>
            </a:r>
            <a:r>
              <a:rPr lang="en-US" u="sng" dirty="0" smtClean="0">
                <a:latin typeface="Berlin Sans FB" pitchFamily="34" charset="0"/>
              </a:rPr>
              <a:t>accent</a:t>
            </a:r>
            <a:r>
              <a:rPr lang="en-US" dirty="0" smtClean="0">
                <a:latin typeface="Berlin Sans FB" pitchFamily="34" charset="0"/>
              </a:rPr>
              <a:t> hue.</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9151" y="5078750"/>
            <a:ext cx="15525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reeform 4"/>
          <p:cNvSpPr/>
          <p:nvPr/>
        </p:nvSpPr>
        <p:spPr>
          <a:xfrm rot="3789925">
            <a:off x="7162236" y="5211562"/>
            <a:ext cx="313150" cy="263453"/>
          </a:xfrm>
          <a:custGeom>
            <a:avLst/>
            <a:gdLst>
              <a:gd name="connsiteX0" fmla="*/ 0 w 313150"/>
              <a:gd name="connsiteY0" fmla="*/ 63037 h 263453"/>
              <a:gd name="connsiteX1" fmla="*/ 50104 w 313150"/>
              <a:gd name="connsiteY1" fmla="*/ 63037 h 263453"/>
              <a:gd name="connsiteX2" fmla="*/ 37578 w 313150"/>
              <a:gd name="connsiteY2" fmla="*/ 100615 h 263453"/>
              <a:gd name="connsiteX3" fmla="*/ 112734 w 313150"/>
              <a:gd name="connsiteY3" fmla="*/ 50511 h 263453"/>
              <a:gd name="connsiteX4" fmla="*/ 150312 w 313150"/>
              <a:gd name="connsiteY4" fmla="*/ 37985 h 263453"/>
              <a:gd name="connsiteX5" fmla="*/ 137786 w 313150"/>
              <a:gd name="connsiteY5" fmla="*/ 88089 h 263453"/>
              <a:gd name="connsiteX6" fmla="*/ 112734 w 313150"/>
              <a:gd name="connsiteY6" fmla="*/ 125667 h 263453"/>
              <a:gd name="connsiteX7" fmla="*/ 187890 w 313150"/>
              <a:gd name="connsiteY7" fmla="*/ 100615 h 263453"/>
              <a:gd name="connsiteX8" fmla="*/ 225468 w 313150"/>
              <a:gd name="connsiteY8" fmla="*/ 163245 h 263453"/>
              <a:gd name="connsiteX9" fmla="*/ 250520 w 313150"/>
              <a:gd name="connsiteY9" fmla="*/ 200823 h 263453"/>
              <a:gd name="connsiteX10" fmla="*/ 288098 w 313150"/>
              <a:gd name="connsiteY10" fmla="*/ 225875 h 263453"/>
              <a:gd name="connsiteX11" fmla="*/ 313150 w 313150"/>
              <a:gd name="connsiteY11" fmla="*/ 263453 h 26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150" h="263453">
                <a:moveTo>
                  <a:pt x="0" y="63037"/>
                </a:moveTo>
                <a:cubicBezTo>
                  <a:pt x="69218" y="-6181"/>
                  <a:pt x="74526" y="-34649"/>
                  <a:pt x="50104" y="63037"/>
                </a:cubicBezTo>
                <a:cubicBezTo>
                  <a:pt x="46902" y="75846"/>
                  <a:pt x="24631" y="103204"/>
                  <a:pt x="37578" y="100615"/>
                </a:cubicBezTo>
                <a:cubicBezTo>
                  <a:pt x="67102" y="94710"/>
                  <a:pt x="84170" y="60032"/>
                  <a:pt x="112734" y="50511"/>
                </a:cubicBezTo>
                <a:lnTo>
                  <a:pt x="150312" y="37985"/>
                </a:lnTo>
                <a:cubicBezTo>
                  <a:pt x="146137" y="54686"/>
                  <a:pt x="144567" y="72266"/>
                  <a:pt x="137786" y="88089"/>
                </a:cubicBezTo>
                <a:cubicBezTo>
                  <a:pt x="131856" y="101926"/>
                  <a:pt x="98129" y="122016"/>
                  <a:pt x="112734" y="125667"/>
                </a:cubicBezTo>
                <a:cubicBezTo>
                  <a:pt x="138353" y="132072"/>
                  <a:pt x="187890" y="100615"/>
                  <a:pt x="187890" y="100615"/>
                </a:cubicBezTo>
                <a:cubicBezTo>
                  <a:pt x="162378" y="253690"/>
                  <a:pt x="157609" y="140625"/>
                  <a:pt x="225468" y="163245"/>
                </a:cubicBezTo>
                <a:cubicBezTo>
                  <a:pt x="239750" y="168006"/>
                  <a:pt x="239875" y="190178"/>
                  <a:pt x="250520" y="200823"/>
                </a:cubicBezTo>
                <a:cubicBezTo>
                  <a:pt x="261165" y="211468"/>
                  <a:pt x="275572" y="217524"/>
                  <a:pt x="288098" y="225875"/>
                </a:cubicBezTo>
                <a:lnTo>
                  <a:pt x="313150" y="263453"/>
                </a:lnTo>
              </a:path>
            </a:pathLst>
          </a:custGeom>
          <a:solidFill>
            <a:srgbClr val="FF0000"/>
          </a:solidFill>
          <a:ln>
            <a:solidFill>
              <a:srgbClr val="FF0000"/>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6" name="Freeform 5"/>
          <p:cNvSpPr/>
          <p:nvPr/>
        </p:nvSpPr>
        <p:spPr>
          <a:xfrm rot="14931179">
            <a:off x="6862917" y="6072054"/>
            <a:ext cx="313150" cy="263453"/>
          </a:xfrm>
          <a:custGeom>
            <a:avLst/>
            <a:gdLst>
              <a:gd name="connsiteX0" fmla="*/ 0 w 313150"/>
              <a:gd name="connsiteY0" fmla="*/ 63037 h 263453"/>
              <a:gd name="connsiteX1" fmla="*/ 50104 w 313150"/>
              <a:gd name="connsiteY1" fmla="*/ 63037 h 263453"/>
              <a:gd name="connsiteX2" fmla="*/ 37578 w 313150"/>
              <a:gd name="connsiteY2" fmla="*/ 100615 h 263453"/>
              <a:gd name="connsiteX3" fmla="*/ 112734 w 313150"/>
              <a:gd name="connsiteY3" fmla="*/ 50511 h 263453"/>
              <a:gd name="connsiteX4" fmla="*/ 150312 w 313150"/>
              <a:gd name="connsiteY4" fmla="*/ 37985 h 263453"/>
              <a:gd name="connsiteX5" fmla="*/ 137786 w 313150"/>
              <a:gd name="connsiteY5" fmla="*/ 88089 h 263453"/>
              <a:gd name="connsiteX6" fmla="*/ 112734 w 313150"/>
              <a:gd name="connsiteY6" fmla="*/ 125667 h 263453"/>
              <a:gd name="connsiteX7" fmla="*/ 187890 w 313150"/>
              <a:gd name="connsiteY7" fmla="*/ 100615 h 263453"/>
              <a:gd name="connsiteX8" fmla="*/ 225468 w 313150"/>
              <a:gd name="connsiteY8" fmla="*/ 163245 h 263453"/>
              <a:gd name="connsiteX9" fmla="*/ 250520 w 313150"/>
              <a:gd name="connsiteY9" fmla="*/ 200823 h 263453"/>
              <a:gd name="connsiteX10" fmla="*/ 288098 w 313150"/>
              <a:gd name="connsiteY10" fmla="*/ 225875 h 263453"/>
              <a:gd name="connsiteX11" fmla="*/ 313150 w 313150"/>
              <a:gd name="connsiteY11" fmla="*/ 263453 h 26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150" h="263453">
                <a:moveTo>
                  <a:pt x="0" y="63037"/>
                </a:moveTo>
                <a:cubicBezTo>
                  <a:pt x="69218" y="-6181"/>
                  <a:pt x="74526" y="-34649"/>
                  <a:pt x="50104" y="63037"/>
                </a:cubicBezTo>
                <a:cubicBezTo>
                  <a:pt x="46902" y="75846"/>
                  <a:pt x="24631" y="103204"/>
                  <a:pt x="37578" y="100615"/>
                </a:cubicBezTo>
                <a:cubicBezTo>
                  <a:pt x="67102" y="94710"/>
                  <a:pt x="84170" y="60032"/>
                  <a:pt x="112734" y="50511"/>
                </a:cubicBezTo>
                <a:lnTo>
                  <a:pt x="150312" y="37985"/>
                </a:lnTo>
                <a:cubicBezTo>
                  <a:pt x="146137" y="54686"/>
                  <a:pt x="144567" y="72266"/>
                  <a:pt x="137786" y="88089"/>
                </a:cubicBezTo>
                <a:cubicBezTo>
                  <a:pt x="131856" y="101926"/>
                  <a:pt x="98129" y="122016"/>
                  <a:pt x="112734" y="125667"/>
                </a:cubicBezTo>
                <a:cubicBezTo>
                  <a:pt x="138353" y="132072"/>
                  <a:pt x="187890" y="100615"/>
                  <a:pt x="187890" y="100615"/>
                </a:cubicBezTo>
                <a:cubicBezTo>
                  <a:pt x="162378" y="253690"/>
                  <a:pt x="157609" y="140625"/>
                  <a:pt x="225468" y="163245"/>
                </a:cubicBezTo>
                <a:cubicBezTo>
                  <a:pt x="239750" y="168006"/>
                  <a:pt x="239875" y="190178"/>
                  <a:pt x="250520" y="200823"/>
                </a:cubicBezTo>
                <a:cubicBezTo>
                  <a:pt x="261165" y="211468"/>
                  <a:pt x="275572" y="217524"/>
                  <a:pt x="288098" y="225875"/>
                </a:cubicBezTo>
                <a:lnTo>
                  <a:pt x="313150" y="263453"/>
                </a:lnTo>
              </a:path>
            </a:pathLst>
          </a:custGeom>
          <a:solidFill>
            <a:srgbClr val="00B050"/>
          </a:solidFill>
          <a:ln>
            <a:solidFill>
              <a:srgbClr val="00B05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solidFill>
                <a:srgbClr val="00B050"/>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8828" y="5078751"/>
            <a:ext cx="15525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reeform 7"/>
          <p:cNvSpPr/>
          <p:nvPr/>
        </p:nvSpPr>
        <p:spPr>
          <a:xfrm rot="7508135">
            <a:off x="5119625" y="5598670"/>
            <a:ext cx="313150" cy="263453"/>
          </a:xfrm>
          <a:custGeom>
            <a:avLst/>
            <a:gdLst>
              <a:gd name="connsiteX0" fmla="*/ 0 w 313150"/>
              <a:gd name="connsiteY0" fmla="*/ 63037 h 263453"/>
              <a:gd name="connsiteX1" fmla="*/ 50104 w 313150"/>
              <a:gd name="connsiteY1" fmla="*/ 63037 h 263453"/>
              <a:gd name="connsiteX2" fmla="*/ 37578 w 313150"/>
              <a:gd name="connsiteY2" fmla="*/ 100615 h 263453"/>
              <a:gd name="connsiteX3" fmla="*/ 112734 w 313150"/>
              <a:gd name="connsiteY3" fmla="*/ 50511 h 263453"/>
              <a:gd name="connsiteX4" fmla="*/ 150312 w 313150"/>
              <a:gd name="connsiteY4" fmla="*/ 37985 h 263453"/>
              <a:gd name="connsiteX5" fmla="*/ 137786 w 313150"/>
              <a:gd name="connsiteY5" fmla="*/ 88089 h 263453"/>
              <a:gd name="connsiteX6" fmla="*/ 112734 w 313150"/>
              <a:gd name="connsiteY6" fmla="*/ 125667 h 263453"/>
              <a:gd name="connsiteX7" fmla="*/ 187890 w 313150"/>
              <a:gd name="connsiteY7" fmla="*/ 100615 h 263453"/>
              <a:gd name="connsiteX8" fmla="*/ 225468 w 313150"/>
              <a:gd name="connsiteY8" fmla="*/ 163245 h 263453"/>
              <a:gd name="connsiteX9" fmla="*/ 250520 w 313150"/>
              <a:gd name="connsiteY9" fmla="*/ 200823 h 263453"/>
              <a:gd name="connsiteX10" fmla="*/ 288098 w 313150"/>
              <a:gd name="connsiteY10" fmla="*/ 225875 h 263453"/>
              <a:gd name="connsiteX11" fmla="*/ 313150 w 313150"/>
              <a:gd name="connsiteY11" fmla="*/ 263453 h 26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150" h="263453">
                <a:moveTo>
                  <a:pt x="0" y="63037"/>
                </a:moveTo>
                <a:cubicBezTo>
                  <a:pt x="69218" y="-6181"/>
                  <a:pt x="74526" y="-34649"/>
                  <a:pt x="50104" y="63037"/>
                </a:cubicBezTo>
                <a:cubicBezTo>
                  <a:pt x="46902" y="75846"/>
                  <a:pt x="24631" y="103204"/>
                  <a:pt x="37578" y="100615"/>
                </a:cubicBezTo>
                <a:cubicBezTo>
                  <a:pt x="67102" y="94710"/>
                  <a:pt x="84170" y="60032"/>
                  <a:pt x="112734" y="50511"/>
                </a:cubicBezTo>
                <a:lnTo>
                  <a:pt x="150312" y="37985"/>
                </a:lnTo>
                <a:cubicBezTo>
                  <a:pt x="146137" y="54686"/>
                  <a:pt x="144567" y="72266"/>
                  <a:pt x="137786" y="88089"/>
                </a:cubicBezTo>
                <a:cubicBezTo>
                  <a:pt x="131856" y="101926"/>
                  <a:pt x="98129" y="122016"/>
                  <a:pt x="112734" y="125667"/>
                </a:cubicBezTo>
                <a:cubicBezTo>
                  <a:pt x="138353" y="132072"/>
                  <a:pt x="187890" y="100615"/>
                  <a:pt x="187890" y="100615"/>
                </a:cubicBezTo>
                <a:cubicBezTo>
                  <a:pt x="162378" y="253690"/>
                  <a:pt x="157609" y="140625"/>
                  <a:pt x="225468" y="163245"/>
                </a:cubicBezTo>
                <a:cubicBezTo>
                  <a:pt x="239750" y="168006"/>
                  <a:pt x="239875" y="190178"/>
                  <a:pt x="250520" y="200823"/>
                </a:cubicBezTo>
                <a:cubicBezTo>
                  <a:pt x="261165" y="211468"/>
                  <a:pt x="275572" y="217524"/>
                  <a:pt x="288098" y="225875"/>
                </a:cubicBezTo>
                <a:lnTo>
                  <a:pt x="313150" y="263453"/>
                </a:lnTo>
              </a:path>
            </a:pathLst>
          </a:custGeom>
          <a:solidFill>
            <a:srgbClr val="FFC000"/>
          </a:solidFill>
          <a:ln>
            <a:solidFill>
              <a:srgbClr val="FFC000"/>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9" name="Freeform 8"/>
          <p:cNvSpPr/>
          <p:nvPr/>
        </p:nvSpPr>
        <p:spPr>
          <a:xfrm rot="17972550">
            <a:off x="4266980" y="5837334"/>
            <a:ext cx="313150" cy="263453"/>
          </a:xfrm>
          <a:custGeom>
            <a:avLst/>
            <a:gdLst>
              <a:gd name="connsiteX0" fmla="*/ 0 w 313150"/>
              <a:gd name="connsiteY0" fmla="*/ 63037 h 263453"/>
              <a:gd name="connsiteX1" fmla="*/ 50104 w 313150"/>
              <a:gd name="connsiteY1" fmla="*/ 63037 h 263453"/>
              <a:gd name="connsiteX2" fmla="*/ 37578 w 313150"/>
              <a:gd name="connsiteY2" fmla="*/ 100615 h 263453"/>
              <a:gd name="connsiteX3" fmla="*/ 112734 w 313150"/>
              <a:gd name="connsiteY3" fmla="*/ 50511 h 263453"/>
              <a:gd name="connsiteX4" fmla="*/ 150312 w 313150"/>
              <a:gd name="connsiteY4" fmla="*/ 37985 h 263453"/>
              <a:gd name="connsiteX5" fmla="*/ 137786 w 313150"/>
              <a:gd name="connsiteY5" fmla="*/ 88089 h 263453"/>
              <a:gd name="connsiteX6" fmla="*/ 112734 w 313150"/>
              <a:gd name="connsiteY6" fmla="*/ 125667 h 263453"/>
              <a:gd name="connsiteX7" fmla="*/ 187890 w 313150"/>
              <a:gd name="connsiteY7" fmla="*/ 100615 h 263453"/>
              <a:gd name="connsiteX8" fmla="*/ 225468 w 313150"/>
              <a:gd name="connsiteY8" fmla="*/ 163245 h 263453"/>
              <a:gd name="connsiteX9" fmla="*/ 250520 w 313150"/>
              <a:gd name="connsiteY9" fmla="*/ 200823 h 263453"/>
              <a:gd name="connsiteX10" fmla="*/ 288098 w 313150"/>
              <a:gd name="connsiteY10" fmla="*/ 225875 h 263453"/>
              <a:gd name="connsiteX11" fmla="*/ 313150 w 313150"/>
              <a:gd name="connsiteY11" fmla="*/ 263453 h 26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150" h="263453">
                <a:moveTo>
                  <a:pt x="0" y="63037"/>
                </a:moveTo>
                <a:cubicBezTo>
                  <a:pt x="69218" y="-6181"/>
                  <a:pt x="74526" y="-34649"/>
                  <a:pt x="50104" y="63037"/>
                </a:cubicBezTo>
                <a:cubicBezTo>
                  <a:pt x="46902" y="75846"/>
                  <a:pt x="24631" y="103204"/>
                  <a:pt x="37578" y="100615"/>
                </a:cubicBezTo>
                <a:cubicBezTo>
                  <a:pt x="67102" y="94710"/>
                  <a:pt x="84170" y="60032"/>
                  <a:pt x="112734" y="50511"/>
                </a:cubicBezTo>
                <a:lnTo>
                  <a:pt x="150312" y="37985"/>
                </a:lnTo>
                <a:cubicBezTo>
                  <a:pt x="146137" y="54686"/>
                  <a:pt x="144567" y="72266"/>
                  <a:pt x="137786" y="88089"/>
                </a:cubicBezTo>
                <a:cubicBezTo>
                  <a:pt x="131856" y="101926"/>
                  <a:pt x="98129" y="122016"/>
                  <a:pt x="112734" y="125667"/>
                </a:cubicBezTo>
                <a:cubicBezTo>
                  <a:pt x="138353" y="132072"/>
                  <a:pt x="187890" y="100615"/>
                  <a:pt x="187890" y="100615"/>
                </a:cubicBezTo>
                <a:cubicBezTo>
                  <a:pt x="162378" y="253690"/>
                  <a:pt x="157609" y="140625"/>
                  <a:pt x="225468" y="163245"/>
                </a:cubicBezTo>
                <a:cubicBezTo>
                  <a:pt x="239750" y="168006"/>
                  <a:pt x="239875" y="190178"/>
                  <a:pt x="250520" y="200823"/>
                </a:cubicBezTo>
                <a:cubicBezTo>
                  <a:pt x="261165" y="211468"/>
                  <a:pt x="275572" y="217524"/>
                  <a:pt x="288098" y="225875"/>
                </a:cubicBezTo>
                <a:lnTo>
                  <a:pt x="313150" y="263453"/>
                </a:lnTo>
              </a:path>
            </a:pathLst>
          </a:custGeom>
          <a:solidFill>
            <a:srgbClr val="0070C0"/>
          </a:solidFill>
          <a:ln>
            <a:solidFill>
              <a:srgbClr val="0070C0"/>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999" y="5078751"/>
            <a:ext cx="15525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reeform 10"/>
          <p:cNvSpPr/>
          <p:nvPr/>
        </p:nvSpPr>
        <p:spPr>
          <a:xfrm rot="11275724">
            <a:off x="2775963" y="5989399"/>
            <a:ext cx="313150" cy="263453"/>
          </a:xfrm>
          <a:custGeom>
            <a:avLst/>
            <a:gdLst>
              <a:gd name="connsiteX0" fmla="*/ 0 w 313150"/>
              <a:gd name="connsiteY0" fmla="*/ 63037 h 263453"/>
              <a:gd name="connsiteX1" fmla="*/ 50104 w 313150"/>
              <a:gd name="connsiteY1" fmla="*/ 63037 h 263453"/>
              <a:gd name="connsiteX2" fmla="*/ 37578 w 313150"/>
              <a:gd name="connsiteY2" fmla="*/ 100615 h 263453"/>
              <a:gd name="connsiteX3" fmla="*/ 112734 w 313150"/>
              <a:gd name="connsiteY3" fmla="*/ 50511 h 263453"/>
              <a:gd name="connsiteX4" fmla="*/ 150312 w 313150"/>
              <a:gd name="connsiteY4" fmla="*/ 37985 h 263453"/>
              <a:gd name="connsiteX5" fmla="*/ 137786 w 313150"/>
              <a:gd name="connsiteY5" fmla="*/ 88089 h 263453"/>
              <a:gd name="connsiteX6" fmla="*/ 112734 w 313150"/>
              <a:gd name="connsiteY6" fmla="*/ 125667 h 263453"/>
              <a:gd name="connsiteX7" fmla="*/ 187890 w 313150"/>
              <a:gd name="connsiteY7" fmla="*/ 100615 h 263453"/>
              <a:gd name="connsiteX8" fmla="*/ 225468 w 313150"/>
              <a:gd name="connsiteY8" fmla="*/ 163245 h 263453"/>
              <a:gd name="connsiteX9" fmla="*/ 250520 w 313150"/>
              <a:gd name="connsiteY9" fmla="*/ 200823 h 263453"/>
              <a:gd name="connsiteX10" fmla="*/ 288098 w 313150"/>
              <a:gd name="connsiteY10" fmla="*/ 225875 h 263453"/>
              <a:gd name="connsiteX11" fmla="*/ 313150 w 313150"/>
              <a:gd name="connsiteY11" fmla="*/ 263453 h 26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150" h="263453">
                <a:moveTo>
                  <a:pt x="0" y="63037"/>
                </a:moveTo>
                <a:cubicBezTo>
                  <a:pt x="69218" y="-6181"/>
                  <a:pt x="74526" y="-34649"/>
                  <a:pt x="50104" y="63037"/>
                </a:cubicBezTo>
                <a:cubicBezTo>
                  <a:pt x="46902" y="75846"/>
                  <a:pt x="24631" y="103204"/>
                  <a:pt x="37578" y="100615"/>
                </a:cubicBezTo>
                <a:cubicBezTo>
                  <a:pt x="67102" y="94710"/>
                  <a:pt x="84170" y="60032"/>
                  <a:pt x="112734" y="50511"/>
                </a:cubicBezTo>
                <a:lnTo>
                  <a:pt x="150312" y="37985"/>
                </a:lnTo>
                <a:cubicBezTo>
                  <a:pt x="146137" y="54686"/>
                  <a:pt x="144567" y="72266"/>
                  <a:pt x="137786" y="88089"/>
                </a:cubicBezTo>
                <a:cubicBezTo>
                  <a:pt x="131856" y="101926"/>
                  <a:pt x="98129" y="122016"/>
                  <a:pt x="112734" y="125667"/>
                </a:cubicBezTo>
                <a:cubicBezTo>
                  <a:pt x="138353" y="132072"/>
                  <a:pt x="187890" y="100615"/>
                  <a:pt x="187890" y="100615"/>
                </a:cubicBezTo>
                <a:cubicBezTo>
                  <a:pt x="162378" y="253690"/>
                  <a:pt x="157609" y="140625"/>
                  <a:pt x="225468" y="163245"/>
                </a:cubicBezTo>
                <a:cubicBezTo>
                  <a:pt x="239750" y="168006"/>
                  <a:pt x="239875" y="190178"/>
                  <a:pt x="250520" y="200823"/>
                </a:cubicBezTo>
                <a:cubicBezTo>
                  <a:pt x="261165" y="211468"/>
                  <a:pt x="275572" y="217524"/>
                  <a:pt x="288098" y="225875"/>
                </a:cubicBezTo>
                <a:lnTo>
                  <a:pt x="313150" y="263453"/>
                </a:lnTo>
              </a:path>
            </a:pathLst>
          </a:custGeom>
          <a:solidFill>
            <a:srgbClr val="FFFF00"/>
          </a:solidFill>
          <a:ln>
            <a:solidFill>
              <a:srgbClr val="FFFF00"/>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12" name="Freeform 11"/>
          <p:cNvSpPr/>
          <p:nvPr/>
        </p:nvSpPr>
        <p:spPr>
          <a:xfrm rot="206098">
            <a:off x="2159000" y="5329432"/>
            <a:ext cx="313150" cy="263453"/>
          </a:xfrm>
          <a:custGeom>
            <a:avLst/>
            <a:gdLst>
              <a:gd name="connsiteX0" fmla="*/ 0 w 313150"/>
              <a:gd name="connsiteY0" fmla="*/ 63037 h 263453"/>
              <a:gd name="connsiteX1" fmla="*/ 50104 w 313150"/>
              <a:gd name="connsiteY1" fmla="*/ 63037 h 263453"/>
              <a:gd name="connsiteX2" fmla="*/ 37578 w 313150"/>
              <a:gd name="connsiteY2" fmla="*/ 100615 h 263453"/>
              <a:gd name="connsiteX3" fmla="*/ 112734 w 313150"/>
              <a:gd name="connsiteY3" fmla="*/ 50511 h 263453"/>
              <a:gd name="connsiteX4" fmla="*/ 150312 w 313150"/>
              <a:gd name="connsiteY4" fmla="*/ 37985 h 263453"/>
              <a:gd name="connsiteX5" fmla="*/ 137786 w 313150"/>
              <a:gd name="connsiteY5" fmla="*/ 88089 h 263453"/>
              <a:gd name="connsiteX6" fmla="*/ 112734 w 313150"/>
              <a:gd name="connsiteY6" fmla="*/ 125667 h 263453"/>
              <a:gd name="connsiteX7" fmla="*/ 187890 w 313150"/>
              <a:gd name="connsiteY7" fmla="*/ 100615 h 263453"/>
              <a:gd name="connsiteX8" fmla="*/ 225468 w 313150"/>
              <a:gd name="connsiteY8" fmla="*/ 163245 h 263453"/>
              <a:gd name="connsiteX9" fmla="*/ 250520 w 313150"/>
              <a:gd name="connsiteY9" fmla="*/ 200823 h 263453"/>
              <a:gd name="connsiteX10" fmla="*/ 288098 w 313150"/>
              <a:gd name="connsiteY10" fmla="*/ 225875 h 263453"/>
              <a:gd name="connsiteX11" fmla="*/ 313150 w 313150"/>
              <a:gd name="connsiteY11" fmla="*/ 263453 h 26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150" h="263453">
                <a:moveTo>
                  <a:pt x="0" y="63037"/>
                </a:moveTo>
                <a:cubicBezTo>
                  <a:pt x="69218" y="-6181"/>
                  <a:pt x="74526" y="-34649"/>
                  <a:pt x="50104" y="63037"/>
                </a:cubicBezTo>
                <a:cubicBezTo>
                  <a:pt x="46902" y="75846"/>
                  <a:pt x="24631" y="103204"/>
                  <a:pt x="37578" y="100615"/>
                </a:cubicBezTo>
                <a:cubicBezTo>
                  <a:pt x="67102" y="94710"/>
                  <a:pt x="84170" y="60032"/>
                  <a:pt x="112734" y="50511"/>
                </a:cubicBezTo>
                <a:lnTo>
                  <a:pt x="150312" y="37985"/>
                </a:lnTo>
                <a:cubicBezTo>
                  <a:pt x="146137" y="54686"/>
                  <a:pt x="144567" y="72266"/>
                  <a:pt x="137786" y="88089"/>
                </a:cubicBezTo>
                <a:cubicBezTo>
                  <a:pt x="131856" y="101926"/>
                  <a:pt x="98129" y="122016"/>
                  <a:pt x="112734" y="125667"/>
                </a:cubicBezTo>
                <a:cubicBezTo>
                  <a:pt x="138353" y="132072"/>
                  <a:pt x="187890" y="100615"/>
                  <a:pt x="187890" y="100615"/>
                </a:cubicBezTo>
                <a:cubicBezTo>
                  <a:pt x="162378" y="253690"/>
                  <a:pt x="157609" y="140625"/>
                  <a:pt x="225468" y="163245"/>
                </a:cubicBezTo>
                <a:cubicBezTo>
                  <a:pt x="239750" y="168006"/>
                  <a:pt x="239875" y="190178"/>
                  <a:pt x="250520" y="200823"/>
                </a:cubicBezTo>
                <a:cubicBezTo>
                  <a:pt x="261165" y="211468"/>
                  <a:pt x="275572" y="217524"/>
                  <a:pt x="288098" y="225875"/>
                </a:cubicBezTo>
                <a:lnTo>
                  <a:pt x="313150" y="263453"/>
                </a:lnTo>
              </a:path>
            </a:pathLst>
          </a:custGeom>
          <a:solidFill>
            <a:srgbClr val="7030A0"/>
          </a:solidFill>
          <a:ln>
            <a:solidFill>
              <a:srgbClr val="7030A0"/>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498080" cy="1143000"/>
          </a:xfrm>
        </p:spPr>
        <p:txBody>
          <a:bodyPr/>
          <a:lstStyle/>
          <a:p>
            <a:pPr algn="ctr"/>
            <a:r>
              <a:rPr lang="en-US" dirty="0" smtClean="0"/>
              <a:t>What color is the dress?</a:t>
            </a:r>
            <a:endParaRPr lang="en-US" dirty="0"/>
          </a:p>
        </p:txBody>
      </p:sp>
      <p:pic>
        <p:nvPicPr>
          <p:cNvPr id="2050" name="Picture 2" descr="bluedress-315-new"/>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447800"/>
            <a:ext cx="3459226" cy="5260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674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Complimentary </a:t>
            </a:r>
            <a:endParaRPr lang="en-US" dirty="0">
              <a:latin typeface="Berlin Sans FB" pitchFamily="34" charset="0"/>
            </a:endParaRPr>
          </a:p>
        </p:txBody>
      </p:sp>
      <p:pic>
        <p:nvPicPr>
          <p:cNvPr id="2050" name="Picture 2"/>
          <p:cNvPicPr>
            <a:picLocks noGrp="1" noChangeAspect="1" noChangeArrowheads="1"/>
          </p:cNvPicPr>
          <p:nvPr>
            <p:ph idx="1"/>
          </p:nvPr>
        </p:nvPicPr>
        <p:blipFill>
          <a:blip r:embed="rId3" cstate="print"/>
          <a:srcRect/>
          <a:stretch>
            <a:fillRect/>
          </a:stretch>
        </p:blipFill>
        <p:spPr bwMode="auto">
          <a:xfrm>
            <a:off x="1752600" y="1447800"/>
            <a:ext cx="6781800" cy="50802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Complimentary </a:t>
            </a:r>
            <a:endParaRPr lang="en-US" dirty="0">
              <a:latin typeface="Berlin Sans FB" pitchFamily="34" charset="0"/>
            </a:endParaRPr>
          </a:p>
        </p:txBody>
      </p:sp>
      <p:pic>
        <p:nvPicPr>
          <p:cNvPr id="3075" name="Picture 3"/>
          <p:cNvPicPr>
            <a:picLocks noChangeAspect="1" noChangeArrowheads="1"/>
          </p:cNvPicPr>
          <p:nvPr/>
        </p:nvPicPr>
        <p:blipFill>
          <a:blip r:embed="rId3" cstate="print"/>
          <a:srcRect/>
          <a:stretch>
            <a:fillRect/>
          </a:stretch>
        </p:blipFill>
        <p:spPr bwMode="auto">
          <a:xfrm>
            <a:off x="1676400" y="1295400"/>
            <a:ext cx="6324600" cy="5288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Complimentary </a:t>
            </a:r>
            <a:endParaRPr lang="en-US" dirty="0">
              <a:latin typeface="Berlin Sans FB" pitchFamily="34" charset="0"/>
            </a:endParaRPr>
          </a:p>
        </p:txBody>
      </p:sp>
      <p:pic>
        <p:nvPicPr>
          <p:cNvPr id="3074" name="Picture 2"/>
          <p:cNvPicPr>
            <a:picLocks noGrp="1" noChangeAspect="1" noChangeArrowheads="1"/>
          </p:cNvPicPr>
          <p:nvPr>
            <p:ph idx="1"/>
          </p:nvPr>
        </p:nvPicPr>
        <p:blipFill>
          <a:blip r:embed="rId3" cstate="print"/>
          <a:srcRect/>
          <a:stretch>
            <a:fillRect/>
          </a:stretch>
        </p:blipFill>
        <p:spPr bwMode="auto">
          <a:xfrm>
            <a:off x="1219200" y="1524000"/>
            <a:ext cx="3202900" cy="480060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4800600" y="1447800"/>
            <a:ext cx="3733800" cy="49710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smtClean="0">
                <a:latin typeface="Berlin Sans FB" pitchFamily="34" charset="0"/>
              </a:rPr>
              <a:t>Split –Complementary</a:t>
            </a:r>
          </a:p>
        </p:txBody>
      </p:sp>
      <p:sp>
        <p:nvSpPr>
          <p:cNvPr id="24579" name="Rectangle 3"/>
          <p:cNvSpPr>
            <a:spLocks noGrp="1" noChangeArrowheads="1"/>
          </p:cNvSpPr>
          <p:nvPr>
            <p:ph type="body" idx="1"/>
          </p:nvPr>
        </p:nvSpPr>
        <p:spPr>
          <a:xfrm>
            <a:off x="5191126" y="1447800"/>
            <a:ext cx="3742562" cy="4800600"/>
          </a:xfrm>
        </p:spPr>
        <p:txBody>
          <a:bodyPr/>
          <a:lstStyle/>
          <a:p>
            <a:pPr eaLnBrk="1" hangingPunct="1"/>
            <a:r>
              <a:rPr lang="en-US" sz="2800" dirty="0" smtClean="0">
                <a:latin typeface="Berlin Sans FB" pitchFamily="34" charset="0"/>
              </a:rPr>
              <a:t>Uses a </a:t>
            </a:r>
            <a:r>
              <a:rPr lang="en-US" sz="2800" u="sng" dirty="0" smtClean="0">
                <a:latin typeface="Berlin Sans FB" pitchFamily="34" charset="0"/>
              </a:rPr>
              <a:t>primary</a:t>
            </a:r>
            <a:r>
              <a:rPr lang="en-US" sz="2800" dirty="0" smtClean="0">
                <a:latin typeface="Berlin Sans FB" pitchFamily="34" charset="0"/>
              </a:rPr>
              <a:t> color and the </a:t>
            </a:r>
            <a:r>
              <a:rPr lang="en-US" sz="2800" u="sng" dirty="0" smtClean="0">
                <a:latin typeface="Berlin Sans FB" pitchFamily="34" charset="0"/>
              </a:rPr>
              <a:t>two intermediate colors </a:t>
            </a:r>
            <a:r>
              <a:rPr lang="en-US" sz="2800" dirty="0" smtClean="0">
                <a:latin typeface="Berlin Sans FB" pitchFamily="34" charset="0"/>
              </a:rPr>
              <a:t>on either side of its complement.</a:t>
            </a:r>
          </a:p>
          <a:p>
            <a:pPr eaLnBrk="1" hangingPunct="1"/>
            <a:r>
              <a:rPr lang="en-US" sz="2800" dirty="0" smtClean="0">
                <a:latin typeface="Berlin Sans FB" pitchFamily="34" charset="0"/>
              </a:rPr>
              <a:t>Often found in floral prints or plaids.</a:t>
            </a:r>
          </a:p>
          <a:p>
            <a:pPr eaLnBrk="1" hangingPunct="1"/>
            <a:r>
              <a:rPr lang="en-US" sz="2800" dirty="0" smtClean="0">
                <a:latin typeface="Berlin Sans FB" pitchFamily="34" charset="0"/>
              </a:rPr>
              <a:t>Creates strong contrasts in colors</a:t>
            </a:r>
          </a:p>
        </p:txBody>
      </p:sp>
      <p:pic>
        <p:nvPicPr>
          <p:cNvPr id="5122" name="Picture 2" descr="http://farm7.staticflickr.com/6052/6384720241_c5c41ff2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26" y="1524000"/>
            <a:ext cx="4114800" cy="411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219200" y="457200"/>
            <a:ext cx="4648200" cy="1143000"/>
          </a:xfrm>
        </p:spPr>
        <p:txBody>
          <a:bodyPr/>
          <a:lstStyle/>
          <a:p>
            <a:pPr eaLnBrk="1" hangingPunct="1"/>
            <a:r>
              <a:rPr lang="en-US" dirty="0" smtClean="0">
                <a:latin typeface="Berlin Sans FB" pitchFamily="34" charset="0"/>
              </a:rPr>
              <a:t>Split Complement</a:t>
            </a:r>
          </a:p>
        </p:txBody>
      </p:sp>
      <p:sp>
        <p:nvSpPr>
          <p:cNvPr id="25603" name="Rectangle 4"/>
          <p:cNvSpPr>
            <a:spLocks noGrp="1" noChangeArrowheads="1"/>
          </p:cNvSpPr>
          <p:nvPr>
            <p:ph type="body" sz="half" idx="2"/>
          </p:nvPr>
        </p:nvSpPr>
        <p:spPr>
          <a:xfrm>
            <a:off x="1066800" y="5410200"/>
            <a:ext cx="7772400" cy="1066800"/>
          </a:xfrm>
        </p:spPr>
        <p:txBody>
          <a:bodyPr/>
          <a:lstStyle/>
          <a:p>
            <a:pPr eaLnBrk="1" hangingPunct="1"/>
            <a:r>
              <a:rPr lang="en-US" sz="2400" dirty="0" smtClean="0">
                <a:latin typeface="Berlin Sans FB" pitchFamily="34" charset="0"/>
              </a:rPr>
              <a:t>The primary color yellow with accents of blue-violet and red violet in the flower arrangement on the table.</a:t>
            </a:r>
          </a:p>
        </p:txBody>
      </p:sp>
      <p:pic>
        <p:nvPicPr>
          <p:cNvPr id="25604" name="Picture 6" descr="C:\Documents and Settings\pbartlett\My Documents\Interior Design 1\Color scheme pictures\split complement-1.jpg"/>
          <p:cNvPicPr>
            <a:picLocks noGrp="1" noChangeAspect="1" noChangeArrowheads="1"/>
          </p:cNvPicPr>
          <p:nvPr>
            <p:ph sz="half" idx="1"/>
          </p:nvPr>
        </p:nvPicPr>
        <p:blipFill>
          <a:blip r:embed="rId3" cstate="print"/>
          <a:srcRect/>
          <a:stretch>
            <a:fillRect/>
          </a:stretch>
        </p:blipFill>
        <p:spPr>
          <a:xfrm>
            <a:off x="3352800" y="1373177"/>
            <a:ext cx="2667000" cy="3884623"/>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r>
              <a:rPr lang="en-US" dirty="0" smtClean="0"/>
              <a:t>Split-Complementary</a:t>
            </a:r>
            <a:endParaRPr lang="en-US" dirty="0"/>
          </a:p>
        </p:txBody>
      </p:sp>
      <p:sp>
        <p:nvSpPr>
          <p:cNvPr id="3" name="Content Placeholder 2"/>
          <p:cNvSpPr>
            <a:spLocks noGrp="1"/>
          </p:cNvSpPr>
          <p:nvPr>
            <p:ph sz="half"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6146" name="Picture 2" descr="https://encrypted-tbn1.gstatic.com/images?q=tbn:ANd9GcQ-HV7MCoYbtutLmW8ZLVTUr7brJ2gNKXDDv4mUPR9gJBI93JZ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262" y="1765783"/>
            <a:ext cx="7192138" cy="4330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1583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66800" y="381000"/>
            <a:ext cx="4419600" cy="1143000"/>
          </a:xfrm>
        </p:spPr>
        <p:txBody>
          <a:bodyPr/>
          <a:lstStyle/>
          <a:p>
            <a:pPr eaLnBrk="1" hangingPunct="1"/>
            <a:r>
              <a:rPr lang="en-US" dirty="0" smtClean="0">
                <a:latin typeface="Berlin Sans FB" pitchFamily="34" charset="0"/>
              </a:rPr>
              <a:t>Split Complement</a:t>
            </a:r>
          </a:p>
        </p:txBody>
      </p:sp>
      <p:sp>
        <p:nvSpPr>
          <p:cNvPr id="26627" name="Rectangle 4"/>
          <p:cNvSpPr>
            <a:spLocks noGrp="1" noChangeArrowheads="1"/>
          </p:cNvSpPr>
          <p:nvPr>
            <p:ph type="body" sz="half" idx="2"/>
          </p:nvPr>
        </p:nvSpPr>
        <p:spPr>
          <a:xfrm>
            <a:off x="1066800" y="5486400"/>
            <a:ext cx="7467600" cy="1066800"/>
          </a:xfrm>
        </p:spPr>
        <p:txBody>
          <a:bodyPr/>
          <a:lstStyle/>
          <a:p>
            <a:pPr eaLnBrk="1" hangingPunct="1"/>
            <a:r>
              <a:rPr lang="en-US" sz="2800" dirty="0" smtClean="0">
                <a:latin typeface="Berlin Sans FB" pitchFamily="34" charset="0"/>
              </a:rPr>
              <a:t>The secondary hue, violet combined with yellow-green and yellow-orange.</a:t>
            </a:r>
          </a:p>
        </p:txBody>
      </p:sp>
      <p:pic>
        <p:nvPicPr>
          <p:cNvPr id="26628" name="Picture 6" descr="C:\Documents and Settings\pbartlett\My Documents\Interior Design 1\Color scheme pictures\split complement-2.jpg"/>
          <p:cNvPicPr>
            <a:picLocks noGrp="1" noChangeAspect="1" noChangeArrowheads="1"/>
          </p:cNvPicPr>
          <p:nvPr>
            <p:ph sz="half" idx="1"/>
          </p:nvPr>
        </p:nvPicPr>
        <p:blipFill>
          <a:blip r:embed="rId3" cstate="print"/>
          <a:srcRect/>
          <a:stretch>
            <a:fillRect/>
          </a:stretch>
        </p:blipFill>
        <p:spPr>
          <a:xfrm>
            <a:off x="3124200" y="1600200"/>
            <a:ext cx="2867025" cy="3581400"/>
          </a:xfr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Triad </a:t>
            </a:r>
            <a:endParaRPr lang="en-US" dirty="0">
              <a:latin typeface="Berlin Sans FB" pitchFamily="34" charset="0"/>
            </a:endParaRPr>
          </a:p>
        </p:txBody>
      </p:sp>
      <p:sp>
        <p:nvSpPr>
          <p:cNvPr id="3" name="Content Placeholder 2"/>
          <p:cNvSpPr>
            <a:spLocks noGrp="1"/>
          </p:cNvSpPr>
          <p:nvPr>
            <p:ph idx="1"/>
          </p:nvPr>
        </p:nvSpPr>
        <p:spPr>
          <a:xfrm>
            <a:off x="1435608" y="990600"/>
            <a:ext cx="7498080" cy="4800600"/>
          </a:xfrm>
        </p:spPr>
        <p:txBody>
          <a:bodyPr/>
          <a:lstStyle/>
          <a:p>
            <a:endParaRPr lang="en-US" dirty="0" smtClean="0">
              <a:latin typeface="Berlin Sans FB" pitchFamily="34" charset="0"/>
            </a:endParaRPr>
          </a:p>
          <a:p>
            <a:r>
              <a:rPr lang="en-US" dirty="0" smtClean="0">
                <a:latin typeface="Berlin Sans FB" pitchFamily="34" charset="0"/>
              </a:rPr>
              <a:t>Use </a:t>
            </a:r>
            <a:r>
              <a:rPr lang="en-US" u="sng" dirty="0" smtClean="0">
                <a:latin typeface="Berlin Sans FB" pitchFamily="34" charset="0"/>
              </a:rPr>
              <a:t>three</a:t>
            </a:r>
            <a:r>
              <a:rPr lang="en-US" dirty="0" smtClean="0">
                <a:latin typeface="Berlin Sans FB" pitchFamily="34" charset="0"/>
              </a:rPr>
              <a:t> colors </a:t>
            </a:r>
            <a:r>
              <a:rPr lang="en-US" b="1" dirty="0" smtClean="0">
                <a:latin typeface="Berlin Sans FB" pitchFamily="34" charset="0"/>
              </a:rPr>
              <a:t>evenly spaced </a:t>
            </a:r>
            <a:r>
              <a:rPr lang="en-US" dirty="0" smtClean="0">
                <a:latin typeface="Berlin Sans FB" pitchFamily="34" charset="0"/>
              </a:rPr>
              <a:t>on the color wheel.</a:t>
            </a:r>
          </a:p>
          <a:p>
            <a:r>
              <a:rPr lang="en-US" dirty="0" smtClean="0">
                <a:latin typeface="Berlin Sans FB" pitchFamily="34" charset="0"/>
              </a:rPr>
              <a:t>Usually uses either the primary or secondary colors</a:t>
            </a:r>
          </a:p>
          <a:p>
            <a:r>
              <a:rPr lang="en-US" dirty="0" smtClean="0">
                <a:latin typeface="Berlin Sans FB" pitchFamily="34" charset="0"/>
              </a:rPr>
              <a:t>Uses a dominant hue, with others for accent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9150" y="4876800"/>
            <a:ext cx="15525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reeform 5"/>
          <p:cNvSpPr/>
          <p:nvPr/>
        </p:nvSpPr>
        <p:spPr>
          <a:xfrm rot="3789925">
            <a:off x="7162237" y="5026609"/>
            <a:ext cx="313150" cy="263453"/>
          </a:xfrm>
          <a:custGeom>
            <a:avLst/>
            <a:gdLst>
              <a:gd name="connsiteX0" fmla="*/ 0 w 313150"/>
              <a:gd name="connsiteY0" fmla="*/ 63037 h 263453"/>
              <a:gd name="connsiteX1" fmla="*/ 50104 w 313150"/>
              <a:gd name="connsiteY1" fmla="*/ 63037 h 263453"/>
              <a:gd name="connsiteX2" fmla="*/ 37578 w 313150"/>
              <a:gd name="connsiteY2" fmla="*/ 100615 h 263453"/>
              <a:gd name="connsiteX3" fmla="*/ 112734 w 313150"/>
              <a:gd name="connsiteY3" fmla="*/ 50511 h 263453"/>
              <a:gd name="connsiteX4" fmla="*/ 150312 w 313150"/>
              <a:gd name="connsiteY4" fmla="*/ 37985 h 263453"/>
              <a:gd name="connsiteX5" fmla="*/ 137786 w 313150"/>
              <a:gd name="connsiteY5" fmla="*/ 88089 h 263453"/>
              <a:gd name="connsiteX6" fmla="*/ 112734 w 313150"/>
              <a:gd name="connsiteY6" fmla="*/ 125667 h 263453"/>
              <a:gd name="connsiteX7" fmla="*/ 187890 w 313150"/>
              <a:gd name="connsiteY7" fmla="*/ 100615 h 263453"/>
              <a:gd name="connsiteX8" fmla="*/ 225468 w 313150"/>
              <a:gd name="connsiteY8" fmla="*/ 163245 h 263453"/>
              <a:gd name="connsiteX9" fmla="*/ 250520 w 313150"/>
              <a:gd name="connsiteY9" fmla="*/ 200823 h 263453"/>
              <a:gd name="connsiteX10" fmla="*/ 288098 w 313150"/>
              <a:gd name="connsiteY10" fmla="*/ 225875 h 263453"/>
              <a:gd name="connsiteX11" fmla="*/ 313150 w 313150"/>
              <a:gd name="connsiteY11" fmla="*/ 263453 h 26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150" h="263453">
                <a:moveTo>
                  <a:pt x="0" y="63037"/>
                </a:moveTo>
                <a:cubicBezTo>
                  <a:pt x="69218" y="-6181"/>
                  <a:pt x="74526" y="-34649"/>
                  <a:pt x="50104" y="63037"/>
                </a:cubicBezTo>
                <a:cubicBezTo>
                  <a:pt x="46902" y="75846"/>
                  <a:pt x="24631" y="103204"/>
                  <a:pt x="37578" y="100615"/>
                </a:cubicBezTo>
                <a:cubicBezTo>
                  <a:pt x="67102" y="94710"/>
                  <a:pt x="84170" y="60032"/>
                  <a:pt x="112734" y="50511"/>
                </a:cubicBezTo>
                <a:lnTo>
                  <a:pt x="150312" y="37985"/>
                </a:lnTo>
                <a:cubicBezTo>
                  <a:pt x="146137" y="54686"/>
                  <a:pt x="144567" y="72266"/>
                  <a:pt x="137786" y="88089"/>
                </a:cubicBezTo>
                <a:cubicBezTo>
                  <a:pt x="131856" y="101926"/>
                  <a:pt x="98129" y="122016"/>
                  <a:pt x="112734" y="125667"/>
                </a:cubicBezTo>
                <a:cubicBezTo>
                  <a:pt x="138353" y="132072"/>
                  <a:pt x="187890" y="100615"/>
                  <a:pt x="187890" y="100615"/>
                </a:cubicBezTo>
                <a:cubicBezTo>
                  <a:pt x="162378" y="253690"/>
                  <a:pt x="157609" y="140625"/>
                  <a:pt x="225468" y="163245"/>
                </a:cubicBezTo>
                <a:cubicBezTo>
                  <a:pt x="239750" y="168006"/>
                  <a:pt x="239875" y="190178"/>
                  <a:pt x="250520" y="200823"/>
                </a:cubicBezTo>
                <a:cubicBezTo>
                  <a:pt x="261165" y="211468"/>
                  <a:pt x="275572" y="217524"/>
                  <a:pt x="288098" y="225875"/>
                </a:cubicBezTo>
                <a:lnTo>
                  <a:pt x="313150" y="263453"/>
                </a:lnTo>
              </a:path>
            </a:pathLst>
          </a:custGeom>
          <a:solidFill>
            <a:srgbClr val="FF0000"/>
          </a:solidFill>
          <a:ln>
            <a:solidFill>
              <a:srgbClr val="FF0000"/>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7" name="Freeform 6"/>
          <p:cNvSpPr/>
          <p:nvPr/>
        </p:nvSpPr>
        <p:spPr>
          <a:xfrm rot="11275724">
            <a:off x="7350458" y="5808179"/>
            <a:ext cx="313150" cy="263453"/>
          </a:xfrm>
          <a:custGeom>
            <a:avLst/>
            <a:gdLst>
              <a:gd name="connsiteX0" fmla="*/ 0 w 313150"/>
              <a:gd name="connsiteY0" fmla="*/ 63037 h 263453"/>
              <a:gd name="connsiteX1" fmla="*/ 50104 w 313150"/>
              <a:gd name="connsiteY1" fmla="*/ 63037 h 263453"/>
              <a:gd name="connsiteX2" fmla="*/ 37578 w 313150"/>
              <a:gd name="connsiteY2" fmla="*/ 100615 h 263453"/>
              <a:gd name="connsiteX3" fmla="*/ 112734 w 313150"/>
              <a:gd name="connsiteY3" fmla="*/ 50511 h 263453"/>
              <a:gd name="connsiteX4" fmla="*/ 150312 w 313150"/>
              <a:gd name="connsiteY4" fmla="*/ 37985 h 263453"/>
              <a:gd name="connsiteX5" fmla="*/ 137786 w 313150"/>
              <a:gd name="connsiteY5" fmla="*/ 88089 h 263453"/>
              <a:gd name="connsiteX6" fmla="*/ 112734 w 313150"/>
              <a:gd name="connsiteY6" fmla="*/ 125667 h 263453"/>
              <a:gd name="connsiteX7" fmla="*/ 187890 w 313150"/>
              <a:gd name="connsiteY7" fmla="*/ 100615 h 263453"/>
              <a:gd name="connsiteX8" fmla="*/ 225468 w 313150"/>
              <a:gd name="connsiteY8" fmla="*/ 163245 h 263453"/>
              <a:gd name="connsiteX9" fmla="*/ 250520 w 313150"/>
              <a:gd name="connsiteY9" fmla="*/ 200823 h 263453"/>
              <a:gd name="connsiteX10" fmla="*/ 288098 w 313150"/>
              <a:gd name="connsiteY10" fmla="*/ 225875 h 263453"/>
              <a:gd name="connsiteX11" fmla="*/ 313150 w 313150"/>
              <a:gd name="connsiteY11" fmla="*/ 263453 h 26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150" h="263453">
                <a:moveTo>
                  <a:pt x="0" y="63037"/>
                </a:moveTo>
                <a:cubicBezTo>
                  <a:pt x="69218" y="-6181"/>
                  <a:pt x="74526" y="-34649"/>
                  <a:pt x="50104" y="63037"/>
                </a:cubicBezTo>
                <a:cubicBezTo>
                  <a:pt x="46902" y="75846"/>
                  <a:pt x="24631" y="103204"/>
                  <a:pt x="37578" y="100615"/>
                </a:cubicBezTo>
                <a:cubicBezTo>
                  <a:pt x="67102" y="94710"/>
                  <a:pt x="84170" y="60032"/>
                  <a:pt x="112734" y="50511"/>
                </a:cubicBezTo>
                <a:lnTo>
                  <a:pt x="150312" y="37985"/>
                </a:lnTo>
                <a:cubicBezTo>
                  <a:pt x="146137" y="54686"/>
                  <a:pt x="144567" y="72266"/>
                  <a:pt x="137786" y="88089"/>
                </a:cubicBezTo>
                <a:cubicBezTo>
                  <a:pt x="131856" y="101926"/>
                  <a:pt x="98129" y="122016"/>
                  <a:pt x="112734" y="125667"/>
                </a:cubicBezTo>
                <a:cubicBezTo>
                  <a:pt x="138353" y="132072"/>
                  <a:pt x="187890" y="100615"/>
                  <a:pt x="187890" y="100615"/>
                </a:cubicBezTo>
                <a:cubicBezTo>
                  <a:pt x="162378" y="253690"/>
                  <a:pt x="157609" y="140625"/>
                  <a:pt x="225468" y="163245"/>
                </a:cubicBezTo>
                <a:cubicBezTo>
                  <a:pt x="239750" y="168006"/>
                  <a:pt x="239875" y="190178"/>
                  <a:pt x="250520" y="200823"/>
                </a:cubicBezTo>
                <a:cubicBezTo>
                  <a:pt x="261165" y="211468"/>
                  <a:pt x="275572" y="217524"/>
                  <a:pt x="288098" y="225875"/>
                </a:cubicBezTo>
                <a:lnTo>
                  <a:pt x="313150" y="263453"/>
                </a:lnTo>
              </a:path>
            </a:pathLst>
          </a:custGeom>
          <a:solidFill>
            <a:srgbClr val="FFFF00"/>
          </a:solidFill>
          <a:ln>
            <a:solidFill>
              <a:srgbClr val="FFFF00"/>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8" name="Freeform 7"/>
          <p:cNvSpPr/>
          <p:nvPr/>
        </p:nvSpPr>
        <p:spPr>
          <a:xfrm rot="17972550">
            <a:off x="6588428" y="5617785"/>
            <a:ext cx="313150" cy="263453"/>
          </a:xfrm>
          <a:custGeom>
            <a:avLst/>
            <a:gdLst>
              <a:gd name="connsiteX0" fmla="*/ 0 w 313150"/>
              <a:gd name="connsiteY0" fmla="*/ 63037 h 263453"/>
              <a:gd name="connsiteX1" fmla="*/ 50104 w 313150"/>
              <a:gd name="connsiteY1" fmla="*/ 63037 h 263453"/>
              <a:gd name="connsiteX2" fmla="*/ 37578 w 313150"/>
              <a:gd name="connsiteY2" fmla="*/ 100615 h 263453"/>
              <a:gd name="connsiteX3" fmla="*/ 112734 w 313150"/>
              <a:gd name="connsiteY3" fmla="*/ 50511 h 263453"/>
              <a:gd name="connsiteX4" fmla="*/ 150312 w 313150"/>
              <a:gd name="connsiteY4" fmla="*/ 37985 h 263453"/>
              <a:gd name="connsiteX5" fmla="*/ 137786 w 313150"/>
              <a:gd name="connsiteY5" fmla="*/ 88089 h 263453"/>
              <a:gd name="connsiteX6" fmla="*/ 112734 w 313150"/>
              <a:gd name="connsiteY6" fmla="*/ 125667 h 263453"/>
              <a:gd name="connsiteX7" fmla="*/ 187890 w 313150"/>
              <a:gd name="connsiteY7" fmla="*/ 100615 h 263453"/>
              <a:gd name="connsiteX8" fmla="*/ 225468 w 313150"/>
              <a:gd name="connsiteY8" fmla="*/ 163245 h 263453"/>
              <a:gd name="connsiteX9" fmla="*/ 250520 w 313150"/>
              <a:gd name="connsiteY9" fmla="*/ 200823 h 263453"/>
              <a:gd name="connsiteX10" fmla="*/ 288098 w 313150"/>
              <a:gd name="connsiteY10" fmla="*/ 225875 h 263453"/>
              <a:gd name="connsiteX11" fmla="*/ 313150 w 313150"/>
              <a:gd name="connsiteY11" fmla="*/ 263453 h 26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150" h="263453">
                <a:moveTo>
                  <a:pt x="0" y="63037"/>
                </a:moveTo>
                <a:cubicBezTo>
                  <a:pt x="69218" y="-6181"/>
                  <a:pt x="74526" y="-34649"/>
                  <a:pt x="50104" y="63037"/>
                </a:cubicBezTo>
                <a:cubicBezTo>
                  <a:pt x="46902" y="75846"/>
                  <a:pt x="24631" y="103204"/>
                  <a:pt x="37578" y="100615"/>
                </a:cubicBezTo>
                <a:cubicBezTo>
                  <a:pt x="67102" y="94710"/>
                  <a:pt x="84170" y="60032"/>
                  <a:pt x="112734" y="50511"/>
                </a:cubicBezTo>
                <a:lnTo>
                  <a:pt x="150312" y="37985"/>
                </a:lnTo>
                <a:cubicBezTo>
                  <a:pt x="146137" y="54686"/>
                  <a:pt x="144567" y="72266"/>
                  <a:pt x="137786" y="88089"/>
                </a:cubicBezTo>
                <a:cubicBezTo>
                  <a:pt x="131856" y="101926"/>
                  <a:pt x="98129" y="122016"/>
                  <a:pt x="112734" y="125667"/>
                </a:cubicBezTo>
                <a:cubicBezTo>
                  <a:pt x="138353" y="132072"/>
                  <a:pt x="187890" y="100615"/>
                  <a:pt x="187890" y="100615"/>
                </a:cubicBezTo>
                <a:cubicBezTo>
                  <a:pt x="162378" y="253690"/>
                  <a:pt x="157609" y="140625"/>
                  <a:pt x="225468" y="163245"/>
                </a:cubicBezTo>
                <a:cubicBezTo>
                  <a:pt x="239750" y="168006"/>
                  <a:pt x="239875" y="190178"/>
                  <a:pt x="250520" y="200823"/>
                </a:cubicBezTo>
                <a:cubicBezTo>
                  <a:pt x="261165" y="211468"/>
                  <a:pt x="275572" y="217524"/>
                  <a:pt x="288098" y="225875"/>
                </a:cubicBezTo>
                <a:lnTo>
                  <a:pt x="313150" y="263453"/>
                </a:lnTo>
              </a:path>
            </a:pathLst>
          </a:custGeom>
          <a:solidFill>
            <a:srgbClr val="0070C0"/>
          </a:solidFill>
          <a:ln>
            <a:solidFill>
              <a:srgbClr val="0070C0"/>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pic>
        <p:nvPicPr>
          <p:cNvPr id="7170" name="Picture 2" descr="http://www.beading-design-jewelry.com/images/triadic-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676804"/>
            <a:ext cx="1905000" cy="17430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Triad</a:t>
            </a:r>
            <a:endParaRPr lang="en-US" dirty="0">
              <a:latin typeface="Berlin Sans FB" pitchFamily="34" charset="0"/>
            </a:endParaRPr>
          </a:p>
        </p:txBody>
      </p:sp>
      <p:pic>
        <p:nvPicPr>
          <p:cNvPr id="2050" name="Picture 2"/>
          <p:cNvPicPr>
            <a:picLocks noGrp="1" noChangeAspect="1" noChangeArrowheads="1"/>
          </p:cNvPicPr>
          <p:nvPr>
            <p:ph idx="1"/>
          </p:nvPr>
        </p:nvPicPr>
        <p:blipFill>
          <a:blip r:embed="rId3" cstate="print"/>
          <a:srcRect/>
          <a:stretch>
            <a:fillRect/>
          </a:stretch>
        </p:blipFill>
        <p:spPr bwMode="auto">
          <a:xfrm>
            <a:off x="1676400" y="1447800"/>
            <a:ext cx="6781800" cy="45171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Triad</a:t>
            </a:r>
            <a:endParaRPr lang="en-US" dirty="0">
              <a:latin typeface="Berlin Sans FB" pitchFamily="34" charset="0"/>
            </a:endParaRPr>
          </a:p>
        </p:txBody>
      </p:sp>
      <p:pic>
        <p:nvPicPr>
          <p:cNvPr id="7170" name="Picture 2"/>
          <p:cNvPicPr>
            <a:picLocks noGrp="1" noChangeAspect="1" noChangeArrowheads="1"/>
          </p:cNvPicPr>
          <p:nvPr>
            <p:ph idx="1"/>
          </p:nvPr>
        </p:nvPicPr>
        <p:blipFill>
          <a:blip r:embed="rId3" cstate="print"/>
          <a:srcRect/>
          <a:stretch>
            <a:fillRect/>
          </a:stretch>
        </p:blipFill>
        <p:spPr bwMode="auto">
          <a:xfrm>
            <a:off x="1828800" y="1676400"/>
            <a:ext cx="6324600" cy="44559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Color?</a:t>
            </a:r>
            <a:endParaRPr lang="en-US" dirty="0"/>
          </a:p>
        </p:txBody>
      </p:sp>
      <p:sp>
        <p:nvSpPr>
          <p:cNvPr id="3" name="Content Placeholder 2"/>
          <p:cNvSpPr>
            <a:spLocks noGrp="1"/>
          </p:cNvSpPr>
          <p:nvPr>
            <p:ph idx="1"/>
          </p:nvPr>
        </p:nvSpPr>
        <p:spPr>
          <a:xfrm>
            <a:off x="1066800" y="1447800"/>
            <a:ext cx="8001000" cy="4800600"/>
          </a:xfrm>
        </p:spPr>
        <p:txBody>
          <a:bodyPr>
            <a:normAutofit fontScale="92500" lnSpcReduction="20000"/>
          </a:bodyPr>
          <a:lstStyle/>
          <a:p>
            <a:pPr marL="82296" indent="0">
              <a:buNone/>
            </a:pPr>
            <a:endParaRPr lang="en-US" dirty="0"/>
          </a:p>
          <a:p>
            <a:r>
              <a:rPr lang="en-US" b="1" dirty="0" smtClean="0"/>
              <a:t>Primary colors:  </a:t>
            </a:r>
            <a:r>
              <a:rPr lang="en-US" sz="2400" dirty="0" smtClean="0"/>
              <a:t>Red, Yellow and Blue</a:t>
            </a:r>
          </a:p>
          <a:p>
            <a:pPr marL="82296" indent="0">
              <a:buNone/>
            </a:pPr>
            <a:endParaRPr lang="en-US" sz="2400" dirty="0" smtClean="0"/>
          </a:p>
          <a:p>
            <a:r>
              <a:rPr lang="en-US" b="1" dirty="0"/>
              <a:t>Secondary colors: </a:t>
            </a:r>
            <a:r>
              <a:rPr lang="en-US" sz="2600" dirty="0" smtClean="0"/>
              <a:t>Made by mixing equal parts of two primary colors. Green, Violet, and Orange</a:t>
            </a:r>
          </a:p>
          <a:p>
            <a:endParaRPr lang="en-US" sz="2600" dirty="0" smtClean="0"/>
          </a:p>
          <a:p>
            <a:r>
              <a:rPr lang="en-US" sz="2800" b="1" dirty="0"/>
              <a:t>Complimentary colors:  </a:t>
            </a:r>
            <a:r>
              <a:rPr lang="en-US" sz="2800" dirty="0" smtClean="0"/>
              <a:t>Opposite colors on the </a:t>
            </a:r>
            <a:r>
              <a:rPr lang="en-US" sz="2800" dirty="0"/>
              <a:t>color wheel. Red/Green, Yellow/Violet, Blue/Orange.</a:t>
            </a:r>
          </a:p>
          <a:p>
            <a:pPr marL="82296" indent="0">
              <a:buNone/>
            </a:pPr>
            <a:endParaRPr lang="en-US" sz="2600" dirty="0" smtClean="0"/>
          </a:p>
          <a:p>
            <a:r>
              <a:rPr lang="en-US" b="1" dirty="0" smtClean="0"/>
              <a:t>Tertiary colors: </a:t>
            </a:r>
            <a:r>
              <a:rPr lang="en-US" sz="2600" dirty="0" smtClean="0"/>
              <a:t>Made by mixing a primary and a secondary color.  </a:t>
            </a:r>
            <a:r>
              <a:rPr lang="en-US" sz="2000" dirty="0" smtClean="0"/>
              <a:t>Yellow-green, Blue-green, Blue-violet, Red-violet, Red-orange, &amp; Yellow-orange</a:t>
            </a:r>
          </a:p>
          <a:p>
            <a:endParaRPr lang="en-US" sz="2400" dirty="0" smtClean="0"/>
          </a:p>
        </p:txBody>
      </p:sp>
      <p:sp>
        <p:nvSpPr>
          <p:cNvPr id="5" name="TextBox 4"/>
          <p:cNvSpPr txBox="1"/>
          <p:nvPr/>
        </p:nvSpPr>
        <p:spPr>
          <a:xfrm>
            <a:off x="2895600" y="1143000"/>
            <a:ext cx="4495800" cy="646331"/>
          </a:xfrm>
          <a:prstGeom prst="rect">
            <a:avLst/>
          </a:prstGeom>
          <a:noFill/>
        </p:spPr>
        <p:txBody>
          <a:bodyPr wrap="square" rtlCol="0">
            <a:spAutoFit/>
          </a:bodyPr>
          <a:lstStyle/>
          <a:p>
            <a:r>
              <a:rPr lang="en-US" sz="3600" dirty="0" smtClean="0"/>
              <a:t>The reflection of light</a:t>
            </a:r>
            <a:endParaRPr lang="en-US" sz="3600" dirty="0"/>
          </a:p>
        </p:txBody>
      </p:sp>
    </p:spTree>
    <p:extLst>
      <p:ext uri="{BB962C8B-B14F-4D97-AF65-F5344CB8AC3E}">
        <p14:creationId xmlns:p14="http://schemas.microsoft.com/office/powerpoint/2010/main" val="104968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899" y="-21921"/>
            <a:ext cx="7498080" cy="1143000"/>
          </a:xfrm>
        </p:spPr>
        <p:txBody>
          <a:bodyPr/>
          <a:lstStyle/>
          <a:p>
            <a:r>
              <a:rPr lang="en-US" dirty="0" smtClean="0"/>
              <a:t>What Color Scheme?</a:t>
            </a:r>
            <a:endParaRPr lang="en-US" dirty="0"/>
          </a:p>
        </p:txBody>
      </p:sp>
      <p:sp>
        <p:nvSpPr>
          <p:cNvPr id="4" name="TextBox 3"/>
          <p:cNvSpPr txBox="1"/>
          <p:nvPr/>
        </p:nvSpPr>
        <p:spPr>
          <a:xfrm>
            <a:off x="7761960" y="823285"/>
            <a:ext cx="456535" cy="369332"/>
          </a:xfrm>
          <a:prstGeom prst="rect">
            <a:avLst/>
          </a:prstGeom>
          <a:noFill/>
        </p:spPr>
        <p:txBody>
          <a:bodyPr wrap="none" rtlCol="0">
            <a:spAutoFit/>
          </a:bodyPr>
          <a:lstStyle/>
          <a:p>
            <a:r>
              <a:rPr lang="en-US" dirty="0" smtClean="0"/>
              <a:t>2.  </a:t>
            </a:r>
            <a:endParaRPr lang="en-US" dirty="0"/>
          </a:p>
        </p:txBody>
      </p:sp>
      <p:pic>
        <p:nvPicPr>
          <p:cNvPr id="1026" name="Picture 2" descr="http://2.bp.blogspot.com/_qkdNWALUYgM/TOLMK06MlZI/AAAAAAAAJOs/TMSzNYEpTCw/s320/bedroom27-dealkem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310" y="1205263"/>
            <a:ext cx="3155155"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is room has a purple and yellow color scheme, which make it a complementary color scheme because they are opposite each other on the color whe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820407"/>
            <a:ext cx="3348343" cy="29895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69537" y="1303844"/>
            <a:ext cx="351378" cy="369332"/>
          </a:xfrm>
          <a:prstGeom prst="rect">
            <a:avLst/>
          </a:prstGeom>
          <a:noFill/>
        </p:spPr>
        <p:txBody>
          <a:bodyPr wrap="none" rtlCol="0">
            <a:spAutoFit/>
          </a:bodyPr>
          <a:lstStyle/>
          <a:p>
            <a:r>
              <a:rPr lang="en-US" dirty="0" smtClean="0"/>
              <a:t>1.</a:t>
            </a:r>
            <a:endParaRPr lang="en-US" dirty="0"/>
          </a:p>
        </p:txBody>
      </p:sp>
      <p:sp>
        <p:nvSpPr>
          <p:cNvPr id="5" name="TextBox 4"/>
          <p:cNvSpPr txBox="1"/>
          <p:nvPr/>
        </p:nvSpPr>
        <p:spPr>
          <a:xfrm>
            <a:off x="8469727" y="4114800"/>
            <a:ext cx="456535" cy="369332"/>
          </a:xfrm>
          <a:prstGeom prst="rect">
            <a:avLst/>
          </a:prstGeom>
          <a:noFill/>
        </p:spPr>
        <p:txBody>
          <a:bodyPr wrap="none" rtlCol="0">
            <a:spAutoFit/>
          </a:bodyPr>
          <a:lstStyle/>
          <a:p>
            <a:r>
              <a:rPr lang="en-US" dirty="0" smtClean="0"/>
              <a:t>3.  </a:t>
            </a:r>
            <a:endParaRPr lang="en-US" dirty="0"/>
          </a:p>
        </p:txBody>
      </p:sp>
      <p:pic>
        <p:nvPicPr>
          <p:cNvPr id="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49" t="12314" r="28658" b="8426"/>
          <a:stretch/>
        </p:blipFill>
        <p:spPr bwMode="auto">
          <a:xfrm>
            <a:off x="4843069" y="3962400"/>
            <a:ext cx="3595343" cy="2562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45998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17638" y="76200"/>
            <a:ext cx="7497762" cy="563563"/>
          </a:xfrm>
        </p:spPr>
        <p:txBody>
          <a:bodyPr>
            <a:normAutofit fontScale="90000"/>
          </a:bodyPr>
          <a:lstStyle/>
          <a:p>
            <a:r>
              <a:rPr lang="en-US" dirty="0" smtClean="0"/>
              <a:t>Color scheme identification wheel</a:t>
            </a:r>
            <a:endParaRPr lang="en-US" dirty="0"/>
          </a:p>
        </p:txBody>
      </p:sp>
      <p:sp>
        <p:nvSpPr>
          <p:cNvPr id="3" name="Content Placeholder 2"/>
          <p:cNvSpPr>
            <a:spLocks noGrp="1"/>
          </p:cNvSpPr>
          <p:nvPr>
            <p:ph idx="4294967295"/>
          </p:nvPr>
        </p:nvSpPr>
        <p:spPr>
          <a:xfrm>
            <a:off x="1066800" y="838200"/>
            <a:ext cx="6400800" cy="6324600"/>
          </a:xfrm>
        </p:spPr>
        <p:txBody>
          <a:bodyPr>
            <a:normAutofit/>
          </a:bodyPr>
          <a:lstStyle/>
          <a:p>
            <a:r>
              <a:rPr lang="en-US" sz="2400" dirty="0" smtClean="0"/>
              <a:t>Cut </a:t>
            </a:r>
            <a:r>
              <a:rPr lang="en-US" sz="2400" dirty="0" smtClean="0"/>
              <a:t>out your circle </a:t>
            </a:r>
          </a:p>
          <a:p>
            <a:r>
              <a:rPr lang="en-US" sz="2400" dirty="0" smtClean="0"/>
              <a:t>Use a brad to attach it to the center of your color wheel. Then glue only the outside of the circle into your notebook.  The color scheme wheel should still move when it is glued into the notebook.</a:t>
            </a:r>
            <a:endParaRPr lang="en-US" sz="2400" dirty="0"/>
          </a:p>
        </p:txBody>
      </p:sp>
      <p:sp>
        <p:nvSpPr>
          <p:cNvPr id="8" name="Oval 7"/>
          <p:cNvSpPr/>
          <p:nvPr/>
        </p:nvSpPr>
        <p:spPr>
          <a:xfrm>
            <a:off x="5486400" y="3429000"/>
            <a:ext cx="1676400" cy="1600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8" idx="0"/>
            <a:endCxn id="8" idx="4"/>
          </p:cNvCxnSpPr>
          <p:nvPr/>
        </p:nvCxnSpPr>
        <p:spPr>
          <a:xfrm>
            <a:off x="6324600" y="3429000"/>
            <a:ext cx="0" cy="160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6324600" y="4191000"/>
            <a:ext cx="3810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867400" y="4191000"/>
            <a:ext cx="4572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562600" y="4191000"/>
            <a:ext cx="7620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324600" y="4191000"/>
            <a:ext cx="6858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8" idx="4"/>
          </p:cNvCxnSpPr>
          <p:nvPr/>
        </p:nvCxnSpPr>
        <p:spPr>
          <a:xfrm flipV="1">
            <a:off x="6324600" y="3429000"/>
            <a:ext cx="0" cy="1600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6172200" y="2971800"/>
            <a:ext cx="457200" cy="369332"/>
          </a:xfrm>
          <a:prstGeom prst="rect">
            <a:avLst/>
          </a:prstGeom>
          <a:noFill/>
        </p:spPr>
        <p:txBody>
          <a:bodyPr wrap="square" rtlCol="0">
            <a:spAutoFit/>
          </a:bodyPr>
          <a:lstStyle/>
          <a:p>
            <a:r>
              <a:rPr lang="en-US" dirty="0" smtClean="0"/>
              <a:t>1</a:t>
            </a:r>
            <a:endParaRPr lang="en-US" dirty="0"/>
          </a:p>
        </p:txBody>
      </p:sp>
      <p:sp>
        <p:nvSpPr>
          <p:cNvPr id="74" name="TextBox 73"/>
          <p:cNvSpPr txBox="1"/>
          <p:nvPr/>
        </p:nvSpPr>
        <p:spPr>
          <a:xfrm>
            <a:off x="6172200" y="5181600"/>
            <a:ext cx="228600" cy="381000"/>
          </a:xfrm>
          <a:prstGeom prst="rect">
            <a:avLst/>
          </a:prstGeom>
          <a:noFill/>
        </p:spPr>
        <p:txBody>
          <a:bodyPr wrap="square" rtlCol="0">
            <a:spAutoFit/>
          </a:bodyPr>
          <a:lstStyle/>
          <a:p>
            <a:r>
              <a:rPr lang="en-US" dirty="0" smtClean="0"/>
              <a:t>7</a:t>
            </a:r>
            <a:endParaRPr lang="en-US" dirty="0"/>
          </a:p>
        </p:txBody>
      </p:sp>
      <p:sp>
        <p:nvSpPr>
          <p:cNvPr id="75" name="TextBox 74"/>
          <p:cNvSpPr txBox="1"/>
          <p:nvPr/>
        </p:nvSpPr>
        <p:spPr>
          <a:xfrm>
            <a:off x="6705600" y="5029200"/>
            <a:ext cx="304800" cy="369332"/>
          </a:xfrm>
          <a:prstGeom prst="rect">
            <a:avLst/>
          </a:prstGeom>
          <a:noFill/>
        </p:spPr>
        <p:txBody>
          <a:bodyPr wrap="square" rtlCol="0">
            <a:spAutoFit/>
          </a:bodyPr>
          <a:lstStyle/>
          <a:p>
            <a:r>
              <a:rPr lang="en-US" dirty="0" smtClean="0"/>
              <a:t>6</a:t>
            </a:r>
            <a:endParaRPr lang="en-US" dirty="0"/>
          </a:p>
        </p:txBody>
      </p:sp>
      <p:sp>
        <p:nvSpPr>
          <p:cNvPr id="76" name="TextBox 75"/>
          <p:cNvSpPr txBox="1"/>
          <p:nvPr/>
        </p:nvSpPr>
        <p:spPr>
          <a:xfrm>
            <a:off x="7162800" y="4572000"/>
            <a:ext cx="304800" cy="369332"/>
          </a:xfrm>
          <a:prstGeom prst="rect">
            <a:avLst/>
          </a:prstGeom>
          <a:noFill/>
        </p:spPr>
        <p:txBody>
          <a:bodyPr wrap="square" rtlCol="0">
            <a:spAutoFit/>
          </a:bodyPr>
          <a:lstStyle/>
          <a:p>
            <a:r>
              <a:rPr lang="en-US" dirty="0" smtClean="0"/>
              <a:t>5</a:t>
            </a:r>
            <a:endParaRPr lang="en-US" dirty="0"/>
          </a:p>
        </p:txBody>
      </p:sp>
      <p:sp>
        <p:nvSpPr>
          <p:cNvPr id="78" name="TextBox 77"/>
          <p:cNvSpPr txBox="1"/>
          <p:nvPr/>
        </p:nvSpPr>
        <p:spPr>
          <a:xfrm>
            <a:off x="5562600" y="4953000"/>
            <a:ext cx="304800" cy="369332"/>
          </a:xfrm>
          <a:prstGeom prst="rect">
            <a:avLst/>
          </a:prstGeom>
          <a:noFill/>
        </p:spPr>
        <p:txBody>
          <a:bodyPr wrap="square" rtlCol="0">
            <a:spAutoFit/>
          </a:bodyPr>
          <a:lstStyle/>
          <a:p>
            <a:r>
              <a:rPr lang="en-US" dirty="0" smtClean="0"/>
              <a:t>8</a:t>
            </a:r>
            <a:endParaRPr lang="en-US" dirty="0"/>
          </a:p>
        </p:txBody>
      </p:sp>
      <p:sp>
        <p:nvSpPr>
          <p:cNvPr id="79" name="TextBox 78"/>
          <p:cNvSpPr txBox="1"/>
          <p:nvPr/>
        </p:nvSpPr>
        <p:spPr>
          <a:xfrm>
            <a:off x="5181600" y="4572000"/>
            <a:ext cx="304800" cy="369332"/>
          </a:xfrm>
          <a:prstGeom prst="rect">
            <a:avLst/>
          </a:prstGeom>
          <a:noFill/>
        </p:spPr>
        <p:txBody>
          <a:bodyPr wrap="square" rtlCol="0">
            <a:spAutoFit/>
          </a:bodyPr>
          <a:lstStyle/>
          <a:p>
            <a:r>
              <a:rPr lang="en-US" dirty="0" smtClean="0"/>
              <a:t>9</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lor wheel with center.JPG"/>
          <p:cNvPicPr>
            <a:picLocks noChangeAspect="1"/>
          </p:cNvPicPr>
          <p:nvPr/>
        </p:nvPicPr>
        <p:blipFill>
          <a:blip r:embed="rId3" cstate="print"/>
          <a:stretch>
            <a:fillRect/>
          </a:stretch>
        </p:blipFill>
        <p:spPr>
          <a:xfrm rot="10800000">
            <a:off x="-685800" y="0"/>
            <a:ext cx="10134600" cy="72771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Review!</a:t>
            </a:r>
            <a:endParaRPr lang="en-US" dirty="0"/>
          </a:p>
        </p:txBody>
      </p:sp>
      <p:sp>
        <p:nvSpPr>
          <p:cNvPr id="3" name="Content Placeholder 2"/>
          <p:cNvSpPr>
            <a:spLocks noGrp="1"/>
          </p:cNvSpPr>
          <p:nvPr>
            <p:ph idx="1"/>
          </p:nvPr>
        </p:nvSpPr>
        <p:spPr>
          <a:xfrm>
            <a:off x="1143000" y="1447800"/>
            <a:ext cx="7924800" cy="4800600"/>
          </a:xfrm>
        </p:spPr>
        <p:txBody>
          <a:bodyPr>
            <a:normAutofit lnSpcReduction="10000"/>
          </a:bodyPr>
          <a:lstStyle/>
          <a:p>
            <a:r>
              <a:rPr lang="en-US" b="1" dirty="0" smtClean="0"/>
              <a:t>Value</a:t>
            </a:r>
            <a:r>
              <a:rPr lang="en-US" dirty="0" smtClean="0"/>
              <a:t> – the lightness or darkness of a hue created by adding </a:t>
            </a:r>
            <a:r>
              <a:rPr lang="en-US" u="sng" dirty="0" smtClean="0"/>
              <a:t>black or white</a:t>
            </a:r>
            <a:r>
              <a:rPr lang="en-US" dirty="0" smtClean="0"/>
              <a:t>.</a:t>
            </a:r>
          </a:p>
          <a:p>
            <a:r>
              <a:rPr lang="en-US" b="1" dirty="0" smtClean="0"/>
              <a:t>Shades</a:t>
            </a:r>
            <a:r>
              <a:rPr lang="en-US" dirty="0" smtClean="0"/>
              <a:t> – created by adding </a:t>
            </a:r>
            <a:r>
              <a:rPr lang="en-US" u="sng" dirty="0" smtClean="0"/>
              <a:t>black</a:t>
            </a:r>
            <a:r>
              <a:rPr lang="en-US" dirty="0" smtClean="0"/>
              <a:t> to a color</a:t>
            </a:r>
          </a:p>
          <a:p>
            <a:r>
              <a:rPr lang="en-US" b="1" dirty="0" smtClean="0"/>
              <a:t>Tints/pastels </a:t>
            </a:r>
            <a:r>
              <a:rPr lang="en-US" dirty="0" smtClean="0"/>
              <a:t>– created by adding </a:t>
            </a:r>
            <a:r>
              <a:rPr lang="en-US" u="sng" dirty="0" smtClean="0"/>
              <a:t>white</a:t>
            </a:r>
            <a:endParaRPr lang="en-US" dirty="0" smtClean="0"/>
          </a:p>
          <a:p>
            <a:r>
              <a:rPr lang="en-US" b="1" dirty="0" smtClean="0"/>
              <a:t>Intensity </a:t>
            </a:r>
            <a:r>
              <a:rPr lang="en-US" dirty="0" smtClean="0"/>
              <a:t>– the brightness or dullness of a hue created by adding its </a:t>
            </a:r>
            <a:r>
              <a:rPr lang="en-US" u="sng" dirty="0" smtClean="0"/>
              <a:t>compliment</a:t>
            </a:r>
            <a:r>
              <a:rPr lang="en-US" dirty="0" smtClean="0"/>
              <a:t>. Bold &amp; intense colors should be used sparingly or as accents.</a:t>
            </a:r>
          </a:p>
          <a:p>
            <a:r>
              <a:rPr lang="en-US" b="1" dirty="0" smtClean="0"/>
              <a:t>Tone </a:t>
            </a:r>
            <a:r>
              <a:rPr lang="en-US" dirty="0" smtClean="0"/>
              <a:t>– created when you add the hue’s </a:t>
            </a:r>
            <a:r>
              <a:rPr lang="en-US" u="sng" dirty="0" smtClean="0"/>
              <a:t>complement or gray</a:t>
            </a:r>
            <a:endParaRPr lang="en-US" b="1" u="sng" dirty="0"/>
          </a:p>
        </p:txBody>
      </p:sp>
    </p:spTree>
    <p:extLst>
      <p:ext uri="{BB962C8B-B14F-4D97-AF65-F5344CB8AC3E}">
        <p14:creationId xmlns:p14="http://schemas.microsoft.com/office/powerpoint/2010/main" val="11004901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Color Scheme Picture Assignment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13991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Color Wheel</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057400"/>
            <a:ext cx="5029200"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91199" y="4385669"/>
            <a:ext cx="2872635" cy="1015663"/>
          </a:xfrm>
          <a:prstGeom prst="rect">
            <a:avLst/>
          </a:prstGeom>
          <a:noFill/>
        </p:spPr>
        <p:txBody>
          <a:bodyPr wrap="square" rtlCol="0">
            <a:spAutoFit/>
          </a:bodyPr>
          <a:lstStyle/>
          <a:p>
            <a:pPr algn="ctr"/>
            <a:r>
              <a:rPr lang="en-US" sz="2000" b="1" dirty="0" smtClean="0">
                <a:solidFill>
                  <a:srgbClr val="0070C0"/>
                </a:solidFill>
              </a:rPr>
              <a:t>*Using colored pencils color in the colors of the color wheel.  </a:t>
            </a:r>
            <a:endParaRPr lang="en-US" sz="2000" b="1" dirty="0">
              <a:solidFill>
                <a:srgbClr val="0070C0"/>
              </a:solidFill>
            </a:endParaRPr>
          </a:p>
        </p:txBody>
      </p:sp>
      <p:sp>
        <p:nvSpPr>
          <p:cNvPr id="3" name="TextBox 2"/>
          <p:cNvSpPr txBox="1"/>
          <p:nvPr/>
        </p:nvSpPr>
        <p:spPr>
          <a:xfrm>
            <a:off x="6073035" y="908804"/>
            <a:ext cx="2590800" cy="3139321"/>
          </a:xfrm>
          <a:prstGeom prst="rect">
            <a:avLst/>
          </a:prstGeom>
          <a:noFill/>
        </p:spPr>
        <p:txBody>
          <a:bodyPr wrap="square" rtlCol="0">
            <a:spAutoFit/>
          </a:bodyPr>
          <a:lstStyle/>
          <a:p>
            <a:endParaRPr lang="en-US" dirty="0" smtClean="0"/>
          </a:p>
          <a:p>
            <a:pPr marL="285750" indent="-285750">
              <a:buFont typeface="Arial" charset="0"/>
              <a:buChar char="•"/>
            </a:pPr>
            <a:r>
              <a:rPr lang="en-US" dirty="0" smtClean="0"/>
              <a:t>The color wheel is made up of twelve colors</a:t>
            </a:r>
          </a:p>
          <a:p>
            <a:pPr marL="285750" indent="-285750">
              <a:buFont typeface="Arial" charset="0"/>
              <a:buChar char="•"/>
            </a:pPr>
            <a:r>
              <a:rPr lang="en-US" dirty="0" smtClean="0"/>
              <a:t>It is used to organize colors.  </a:t>
            </a:r>
          </a:p>
          <a:p>
            <a:pPr marL="285750" indent="-285750">
              <a:buFont typeface="Arial" charset="0"/>
              <a:buChar char="•"/>
            </a:pPr>
            <a:r>
              <a:rPr lang="en-US" dirty="0" smtClean="0"/>
              <a:t>To visualize color relationships. </a:t>
            </a:r>
          </a:p>
          <a:p>
            <a:pPr marL="285750" indent="-285750">
              <a:buFont typeface="Arial" charset="0"/>
              <a:buChar char="•"/>
            </a:pPr>
            <a:r>
              <a:rPr lang="en-US" dirty="0" smtClean="0"/>
              <a:t>You can identify colors that go well together.</a:t>
            </a:r>
          </a:p>
          <a:p>
            <a:pPr marL="285750" indent="-285750">
              <a:buFont typeface="Arial" charset="0"/>
              <a:buChar char="•"/>
            </a:pPr>
            <a:endParaRPr lang="en-US" dirty="0"/>
          </a:p>
        </p:txBody>
      </p:sp>
    </p:spTree>
    <p:extLst>
      <p:ext uri="{BB962C8B-B14F-4D97-AF65-F5344CB8AC3E}">
        <p14:creationId xmlns:p14="http://schemas.microsoft.com/office/powerpoint/2010/main" val="1818983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itchFamily="34" charset="0"/>
              </a:rPr>
              <a:t>Warm Colors and Cool Colors</a:t>
            </a:r>
            <a:endParaRPr lang="en-US" dirty="0"/>
          </a:p>
        </p:txBody>
      </p:sp>
      <p:sp>
        <p:nvSpPr>
          <p:cNvPr id="3" name="Content Placeholder 2"/>
          <p:cNvSpPr>
            <a:spLocks noGrp="1"/>
          </p:cNvSpPr>
          <p:nvPr>
            <p:ph idx="1"/>
          </p:nvPr>
        </p:nvSpPr>
        <p:spPr/>
        <p:txBody>
          <a:bodyPr/>
          <a:lstStyle/>
          <a:p>
            <a:pPr>
              <a:lnSpc>
                <a:spcPct val="80000"/>
              </a:lnSpc>
            </a:pPr>
            <a:r>
              <a:rPr lang="en-US" sz="2400" dirty="0">
                <a:latin typeface="Berlin Sans FB" pitchFamily="34" charset="0"/>
              </a:rPr>
              <a:t>Color has temperature and it can effect the way we feel in a room. </a:t>
            </a:r>
          </a:p>
          <a:p>
            <a:pPr>
              <a:lnSpc>
                <a:spcPct val="80000"/>
              </a:lnSpc>
            </a:pPr>
            <a:r>
              <a:rPr lang="en-US" sz="2400" b="1" dirty="0">
                <a:latin typeface="Berlin Sans FB" pitchFamily="34" charset="0"/>
              </a:rPr>
              <a:t>Cool Colors</a:t>
            </a:r>
            <a:r>
              <a:rPr lang="en-US" sz="2400" dirty="0">
                <a:latin typeface="Berlin Sans FB" pitchFamily="34" charset="0"/>
              </a:rPr>
              <a:t> recede away from us, make spaces </a:t>
            </a:r>
            <a:r>
              <a:rPr lang="en-US" sz="2400" dirty="0" smtClean="0">
                <a:latin typeface="Berlin Sans FB" pitchFamily="34" charset="0"/>
              </a:rPr>
              <a:t>feel </a:t>
            </a:r>
            <a:r>
              <a:rPr lang="en-US" sz="2400" dirty="0">
                <a:latin typeface="Berlin Sans FB" pitchFamily="34" charset="0"/>
              </a:rPr>
              <a:t>larger and create cooler, calming and relaxing spaces</a:t>
            </a:r>
            <a:r>
              <a:rPr lang="en-US" sz="2400" dirty="0" smtClean="0">
                <a:latin typeface="Berlin Sans FB" pitchFamily="34" charset="0"/>
              </a:rPr>
              <a:t>.</a:t>
            </a:r>
          </a:p>
          <a:p>
            <a:pPr>
              <a:lnSpc>
                <a:spcPct val="80000"/>
              </a:lnSpc>
            </a:pPr>
            <a:endParaRPr lang="en-US" sz="2400" dirty="0">
              <a:latin typeface="Berlin Sans FB" pitchFamily="34" charset="0"/>
            </a:endParaRPr>
          </a:p>
          <a:p>
            <a:pPr>
              <a:lnSpc>
                <a:spcPct val="80000"/>
              </a:lnSpc>
            </a:pPr>
            <a:endParaRPr lang="en-US" sz="2400" dirty="0" smtClean="0">
              <a:latin typeface="Berlin Sans FB" pitchFamily="34" charset="0"/>
            </a:endParaRPr>
          </a:p>
          <a:p>
            <a:pPr>
              <a:lnSpc>
                <a:spcPct val="80000"/>
              </a:lnSpc>
            </a:pPr>
            <a:r>
              <a:rPr lang="en-US" sz="2400" b="1" dirty="0" smtClean="0">
                <a:latin typeface="Berlin Sans FB" pitchFamily="34" charset="0"/>
              </a:rPr>
              <a:t>Warm </a:t>
            </a:r>
            <a:r>
              <a:rPr lang="en-US" sz="2400" b="1" dirty="0">
                <a:latin typeface="Berlin Sans FB" pitchFamily="34" charset="0"/>
              </a:rPr>
              <a:t>Colors</a:t>
            </a:r>
            <a:r>
              <a:rPr lang="en-US" sz="2400" dirty="0">
                <a:latin typeface="Berlin Sans FB" pitchFamily="34" charset="0"/>
              </a:rPr>
              <a:t> advance towards us, make spaces feel cozier, create feelings of </a:t>
            </a:r>
            <a:r>
              <a:rPr lang="en-US" sz="2400" dirty="0" smtClean="0">
                <a:latin typeface="Berlin Sans FB" pitchFamily="34" charset="0"/>
              </a:rPr>
              <a:t>warmth, </a:t>
            </a:r>
            <a:r>
              <a:rPr lang="en-US" sz="2400" dirty="0">
                <a:latin typeface="Berlin Sans FB" pitchFamily="34" charset="0"/>
              </a:rPr>
              <a:t>activity and excitement.</a:t>
            </a:r>
          </a:p>
          <a:p>
            <a:pPr>
              <a:lnSpc>
                <a:spcPct val="80000"/>
              </a:lnSpc>
            </a:pPr>
            <a:r>
              <a:rPr lang="en-US" sz="2400" dirty="0">
                <a:latin typeface="Berlin Sans FB" pitchFamily="34" charset="0"/>
              </a:rPr>
              <a:t>The color used in a room can change the psychological temperature in a room up to 5 degrees</a:t>
            </a:r>
            <a:r>
              <a:rPr lang="en-US" dirty="0"/>
              <a:t>.</a:t>
            </a:r>
          </a:p>
          <a:p>
            <a:endParaRPr lang="en-US" dirty="0"/>
          </a:p>
        </p:txBody>
      </p:sp>
      <p:pic>
        <p:nvPicPr>
          <p:cNvPr id="5" name="Picture 5" descr="cool_color_wheel"/>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288000" y="1520660"/>
            <a:ext cx="1228726" cy="1221704"/>
          </a:xfrm>
          <a:prstGeom prst="ellipse">
            <a:avLst/>
          </a:prstGeom>
        </p:spPr>
      </p:pic>
      <p:pic>
        <p:nvPicPr>
          <p:cNvPr id="6" name="Picture 8" descr="medium_warmcolors"/>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288000" y="3429000"/>
            <a:ext cx="1288126" cy="1293492"/>
          </a:xfrm>
          <a:prstGeom prst="ellipse">
            <a:avLst/>
          </a:prstGeom>
        </p:spPr>
      </p:pic>
    </p:spTree>
    <p:extLst>
      <p:ext uri="{BB962C8B-B14F-4D97-AF65-F5344CB8AC3E}">
        <p14:creationId xmlns:p14="http://schemas.microsoft.com/office/powerpoint/2010/main" val="2315911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Example…</a:t>
            </a:r>
            <a:endParaRPr lang="en-US" dirty="0"/>
          </a:p>
        </p:txBody>
      </p:sp>
      <p:pic>
        <p:nvPicPr>
          <p:cNvPr id="3074" name="Picture 2" descr="http://www.brandigirlblog.com/wp-content/uploads/2012/11/perceptio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362200"/>
            <a:ext cx="75438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060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Color Wheel.</a:t>
            </a:r>
            <a:endParaRPr lang="en-US" dirty="0"/>
          </a:p>
        </p:txBody>
      </p:sp>
      <p:sp>
        <p:nvSpPr>
          <p:cNvPr id="3" name="Content Placeholder 2"/>
          <p:cNvSpPr>
            <a:spLocks noGrp="1"/>
          </p:cNvSpPr>
          <p:nvPr>
            <p:ph idx="1"/>
          </p:nvPr>
        </p:nvSpPr>
        <p:spPr/>
        <p:txBody>
          <a:bodyPr>
            <a:normAutofit/>
          </a:bodyPr>
          <a:lstStyle/>
          <a:p>
            <a:r>
              <a:rPr lang="en-US" dirty="0" smtClean="0"/>
              <a:t>Using the color wheel provided</a:t>
            </a:r>
          </a:p>
          <a:p>
            <a:r>
              <a:rPr lang="en-US" dirty="0"/>
              <a:t>L</a:t>
            </a:r>
            <a:r>
              <a:rPr lang="en-US" dirty="0" smtClean="0"/>
              <a:t>abel </a:t>
            </a:r>
            <a:r>
              <a:rPr lang="en-US" dirty="0"/>
              <a:t>each color around the outside of the color wheel.  </a:t>
            </a:r>
            <a:endParaRPr lang="en-US" dirty="0" smtClean="0"/>
          </a:p>
          <a:p>
            <a:r>
              <a:rPr lang="en-US" dirty="0" smtClean="0"/>
              <a:t>Then mix the primary colors to create each of the secondary and tertiary colors.</a:t>
            </a:r>
          </a:p>
          <a:p>
            <a:r>
              <a:rPr lang="en-US" dirty="0" smtClean="0"/>
              <a:t>Paint each of the colors in the appropriate space.  </a:t>
            </a:r>
          </a:p>
          <a:p>
            <a:r>
              <a:rPr lang="en-US" dirty="0" smtClean="0"/>
              <a:t>Allow it to dry</a:t>
            </a:r>
            <a:endParaRPr lang="en-US" dirty="0"/>
          </a:p>
        </p:txBody>
      </p:sp>
    </p:spTree>
    <p:extLst>
      <p:ext uri="{BB962C8B-B14F-4D97-AF65-F5344CB8AC3E}">
        <p14:creationId xmlns:p14="http://schemas.microsoft.com/office/powerpoint/2010/main" val="3419682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000" dirty="0" smtClean="0">
                <a:latin typeface="Berlin Sans FB" pitchFamily="34" charset="0"/>
              </a:rPr>
              <a:t>Color Schemes</a:t>
            </a:r>
            <a:endParaRPr lang="en-US" sz="7000" dirty="0">
              <a:latin typeface="Berlin Sans FB"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981200"/>
            <a:ext cx="5029200"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23923</TotalTime>
  <Words>754</Words>
  <Application>Microsoft Office PowerPoint</Application>
  <PresentationFormat>On-screen Show (4:3)</PresentationFormat>
  <Paragraphs>159</Paragraphs>
  <Slides>44</Slides>
  <Notes>43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Solstice</vt:lpstr>
      <vt:lpstr>Drawing</vt:lpstr>
      <vt:lpstr>Color Wheel &amp; Schemes</vt:lpstr>
      <vt:lpstr>What is Color?</vt:lpstr>
      <vt:lpstr>What color is the dress?</vt:lpstr>
      <vt:lpstr>What is Color?</vt:lpstr>
      <vt:lpstr>Color Wheel</vt:lpstr>
      <vt:lpstr>Warm Colors and Cool Colors</vt:lpstr>
      <vt:lpstr>For Example…</vt:lpstr>
      <vt:lpstr>Create a Color Wheel.</vt:lpstr>
      <vt:lpstr>Color Schemes</vt:lpstr>
      <vt:lpstr>Tints</vt:lpstr>
      <vt:lpstr>Shades</vt:lpstr>
      <vt:lpstr>Tones</vt:lpstr>
      <vt:lpstr>Monochromatic</vt:lpstr>
      <vt:lpstr>Monochromatic</vt:lpstr>
      <vt:lpstr>Monochromatic</vt:lpstr>
      <vt:lpstr>Neutral </vt:lpstr>
      <vt:lpstr>Neutral</vt:lpstr>
      <vt:lpstr>Neutral</vt:lpstr>
      <vt:lpstr>Accented Neutral </vt:lpstr>
      <vt:lpstr>Accented Neutral </vt:lpstr>
      <vt:lpstr>Accented Neutral </vt:lpstr>
      <vt:lpstr>Accented Neutral </vt:lpstr>
      <vt:lpstr>Achromatic</vt:lpstr>
      <vt:lpstr>Achromatic</vt:lpstr>
      <vt:lpstr>Achromatic</vt:lpstr>
      <vt:lpstr>Analogous </vt:lpstr>
      <vt:lpstr>Analogous </vt:lpstr>
      <vt:lpstr>Analogous </vt:lpstr>
      <vt:lpstr>Complimentary </vt:lpstr>
      <vt:lpstr>Complimentary </vt:lpstr>
      <vt:lpstr>Complimentary </vt:lpstr>
      <vt:lpstr>Complimentary </vt:lpstr>
      <vt:lpstr>Split –Complementary</vt:lpstr>
      <vt:lpstr>Split Complement</vt:lpstr>
      <vt:lpstr>Split-Complementary</vt:lpstr>
      <vt:lpstr>Split Complement</vt:lpstr>
      <vt:lpstr>Triad </vt:lpstr>
      <vt:lpstr>Triad</vt:lpstr>
      <vt:lpstr>Triad</vt:lpstr>
      <vt:lpstr>What Color Scheme?</vt:lpstr>
      <vt:lpstr>Color scheme identification wheel</vt:lpstr>
      <vt:lpstr>PowerPoint Presentation</vt:lpstr>
      <vt:lpstr>Let’s Review!</vt:lpstr>
      <vt:lpstr>Color Scheme Picture Assignment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Schemes</dc:title>
  <dc:creator>admin</dc:creator>
  <cp:lastModifiedBy>Brittni Moffat</cp:lastModifiedBy>
  <cp:revision>61</cp:revision>
  <cp:lastPrinted>2016-03-14T20:11:06Z</cp:lastPrinted>
  <dcterms:created xsi:type="dcterms:W3CDTF">2011-09-01T20:10:20Z</dcterms:created>
  <dcterms:modified xsi:type="dcterms:W3CDTF">2016-03-14T20:11:14Z</dcterms:modified>
</cp:coreProperties>
</file>