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0" r:id="rId3"/>
    <p:sldId id="257" r:id="rId4"/>
    <p:sldId id="258" r:id="rId5"/>
    <p:sldId id="260" r:id="rId6"/>
    <p:sldId id="261" r:id="rId7"/>
    <p:sldId id="296" r:id="rId8"/>
    <p:sldId id="259" r:id="rId9"/>
    <p:sldId id="263" r:id="rId10"/>
    <p:sldId id="262" r:id="rId11"/>
    <p:sldId id="264" r:id="rId12"/>
    <p:sldId id="265" r:id="rId13"/>
    <p:sldId id="266" r:id="rId14"/>
    <p:sldId id="267" r:id="rId15"/>
    <p:sldId id="275" r:id="rId16"/>
    <p:sldId id="276" r:id="rId17"/>
    <p:sldId id="295" r:id="rId18"/>
    <p:sldId id="268" r:id="rId19"/>
    <p:sldId id="278" r:id="rId20"/>
    <p:sldId id="269" r:id="rId21"/>
    <p:sldId id="270" r:id="rId22"/>
    <p:sldId id="271" r:id="rId23"/>
    <p:sldId id="273" r:id="rId24"/>
    <p:sldId id="277" r:id="rId25"/>
    <p:sldId id="274" r:id="rId26"/>
    <p:sldId id="272" r:id="rId27"/>
    <p:sldId id="294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16FFA-7D9B-B94F-BC33-4A3CA131D213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E3279-7816-BB47-AA31-4C85A14D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8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USU girls XC team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4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Menstruation can return in as little as five days when intake is increased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1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2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74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7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Drinking too much</a:t>
            </a:r>
            <a:r>
              <a:rPr lang="en-US" baseline="0" dirty="0" smtClean="0"/>
              <a:t> water alters electrolytes and causes bodily harm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0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0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94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11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87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96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91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7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66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Nutrition is crucial for top performance. If you don’t fill your car up with gas (nutrients)</a:t>
            </a:r>
            <a:r>
              <a:rPr lang="en-US" baseline="0" dirty="0" smtClean="0"/>
              <a:t> then you can’t perform. Also if you fill up with crappy gas then you will ruin your vehicle (your body!)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4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Neurons are sheathed with fat so it</a:t>
            </a:r>
            <a:r>
              <a:rPr lang="en-US" baseline="0" dirty="0" smtClean="0"/>
              <a:t> helps transport messages throughout the body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3279-7816-BB47-AA31-4C85A14DB1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nnymom.com/2014/02/19/8-ways-to-eat-like-an-olympic-athlet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tnessmagazine.com/recipes/healthy-eating/nutrition/best-workout-foods/?page=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Algerian" panose="04020705040A02060702" pitchFamily="82" charset="0"/>
              </a:rPr>
              <a:t>Sports Nutrition 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3245"/>
            <a:ext cx="8042276" cy="1336956"/>
          </a:xfrm>
        </p:spPr>
        <p:txBody>
          <a:bodyPr/>
          <a:lstStyle/>
          <a:p>
            <a:r>
              <a:rPr lang="en-US" dirty="0" smtClean="0"/>
              <a:t>Pressure to be Skinny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16" y="1839017"/>
            <a:ext cx="5593272" cy="380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5087" y="5857818"/>
            <a:ext cx="683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Being skinnier does NOT mean you will perform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0952"/>
            <a:ext cx="8042276" cy="1336956"/>
          </a:xfrm>
        </p:spPr>
        <p:txBody>
          <a:bodyPr/>
          <a:lstStyle/>
          <a:p>
            <a:r>
              <a:rPr lang="en-US" dirty="0" smtClean="0"/>
              <a:t>Symptoms of not enough Calories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62" y="1600201"/>
            <a:ext cx="6546677" cy="4343400"/>
          </a:xfrm>
        </p:spPr>
        <p:txBody>
          <a:bodyPr/>
          <a:lstStyle/>
          <a:p>
            <a:r>
              <a:rPr lang="en-US" dirty="0" smtClean="0"/>
              <a:t>Irregular period </a:t>
            </a:r>
            <a:endParaRPr lang="en-US" dirty="0"/>
          </a:p>
          <a:p>
            <a:r>
              <a:rPr lang="en-US" dirty="0" smtClean="0"/>
              <a:t>Amenorrhea</a:t>
            </a:r>
          </a:p>
          <a:p>
            <a:pPr lvl="1"/>
            <a:r>
              <a:rPr lang="en-US" dirty="0" smtClean="0"/>
              <a:t>Absence of menstrual cycle &gt; 3 months</a:t>
            </a:r>
          </a:p>
          <a:p>
            <a:pPr lvl="1"/>
            <a:r>
              <a:rPr lang="en-US" dirty="0" smtClean="0"/>
              <a:t>Abnormal—see a doctor!</a:t>
            </a:r>
          </a:p>
          <a:p>
            <a:pPr marL="349250" lvl="1" indent="0">
              <a:buNone/>
            </a:pPr>
            <a:endParaRPr lang="en-US" dirty="0"/>
          </a:p>
          <a:p>
            <a:r>
              <a:rPr lang="en-US" dirty="0" smtClean="0"/>
              <a:t>Musculoskeletal injuries (i.e. shin splints) </a:t>
            </a:r>
          </a:p>
          <a:p>
            <a:r>
              <a:rPr lang="en-US" dirty="0" smtClean="0"/>
              <a:t>Bone density loss </a:t>
            </a:r>
            <a:r>
              <a:rPr lang="en-US" dirty="0" smtClean="0">
                <a:sym typeface="Wingdings"/>
              </a:rPr>
              <a:t> stress fractures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839" y="1816100"/>
            <a:ext cx="2032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Athletes!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http://www.skinnymom.com/2014/02/19/8-ways-to-eat-like-an-olympic-athlete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0" y="2750112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Breakfast</a:t>
            </a:r>
          </a:p>
          <a:p>
            <a:r>
              <a:rPr lang="en-US" dirty="0" smtClean="0"/>
              <a:t>Natural foods (whole grains, produce, etc.) </a:t>
            </a:r>
          </a:p>
          <a:p>
            <a:r>
              <a:rPr lang="en-US" dirty="0" smtClean="0"/>
              <a:t>Eat Frequently</a:t>
            </a:r>
          </a:p>
          <a:p>
            <a:r>
              <a:rPr lang="en-US" dirty="0" smtClean="0"/>
              <a:t>Get enough Calories </a:t>
            </a:r>
          </a:p>
          <a:p>
            <a:r>
              <a:rPr lang="en-US" dirty="0" smtClean="0"/>
              <a:t>Stay hydrated! </a:t>
            </a:r>
          </a:p>
          <a:p>
            <a:pPr lvl="1"/>
            <a:r>
              <a:rPr lang="en-US" dirty="0" smtClean="0"/>
              <a:t>Avoid sugary drinks </a:t>
            </a:r>
          </a:p>
          <a:p>
            <a:pPr marL="349250" lvl="1" indent="0">
              <a:buNone/>
            </a:pPr>
            <a:r>
              <a:rPr lang="en-US" dirty="0" smtClean="0"/>
              <a:t>    and caffeine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406" y="3072361"/>
            <a:ext cx="39878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7459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04999"/>
          </a:xfrm>
        </p:spPr>
        <p:txBody>
          <a:bodyPr>
            <a:normAutofit/>
          </a:bodyPr>
          <a:lstStyle/>
          <a:p>
            <a:r>
              <a:rPr lang="en-US" dirty="0" smtClean="0"/>
              <a:t>Start hydrating at least 4 hours before exercise</a:t>
            </a:r>
          </a:p>
          <a:p>
            <a:r>
              <a:rPr lang="en-US" dirty="0" smtClean="0"/>
              <a:t>Drink a glass of water, milk, or 100% juice with every meal</a:t>
            </a:r>
          </a:p>
          <a:p>
            <a:r>
              <a:rPr lang="en-US" dirty="0" smtClean="0"/>
              <a:t>Carry a water bottle around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Good indicator: urine should be pale yellow </a:t>
            </a:r>
          </a:p>
          <a:p>
            <a:r>
              <a:rPr lang="en-US" dirty="0" smtClean="0"/>
              <a:t>Avoid Energy Drinks and Caffeine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76" y="2923508"/>
            <a:ext cx="1845529" cy="18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hydration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Controls body temperature (sweating)</a:t>
            </a:r>
          </a:p>
          <a:p>
            <a:r>
              <a:rPr lang="en-US" dirty="0" smtClean="0"/>
              <a:t>Affects blood pressure</a:t>
            </a:r>
          </a:p>
          <a:p>
            <a:r>
              <a:rPr lang="en-US" dirty="0" smtClean="0"/>
              <a:t>Helps maintain electrolytes </a:t>
            </a:r>
          </a:p>
          <a:p>
            <a:r>
              <a:rPr lang="en-US" dirty="0" smtClean="0"/>
              <a:t>Improve muscle recovery</a:t>
            </a:r>
          </a:p>
          <a:p>
            <a:r>
              <a:rPr lang="en-US" dirty="0" smtClean="0"/>
              <a:t>Avoid muscle cramps</a:t>
            </a:r>
          </a:p>
          <a:p>
            <a:endParaRPr lang="en-US" dirty="0"/>
          </a:p>
          <a:p>
            <a:r>
              <a:rPr lang="en-US" dirty="0" smtClean="0"/>
              <a:t>It is possible to drink too much water! (</a:t>
            </a:r>
            <a:r>
              <a:rPr lang="en-US" dirty="0" err="1" smtClean="0"/>
              <a:t>hyponatremia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901"/>
          <a:stretch/>
        </p:blipFill>
        <p:spPr>
          <a:xfrm>
            <a:off x="5048704" y="2591176"/>
            <a:ext cx="3302000" cy="20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363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Carbohydrates are the main source of energy during exercise</a:t>
            </a:r>
          </a:p>
          <a:p>
            <a:r>
              <a:rPr lang="en-US" dirty="0" smtClean="0"/>
              <a:t>Consuming carbs during exercise….</a:t>
            </a:r>
          </a:p>
          <a:p>
            <a:pPr lvl="1"/>
            <a:r>
              <a:rPr lang="en-US" dirty="0" smtClean="0"/>
              <a:t>Can reduce hypoglycemia (low blood sugar)</a:t>
            </a:r>
          </a:p>
          <a:p>
            <a:pPr lvl="1"/>
            <a:r>
              <a:rPr lang="en-US" dirty="0" smtClean="0"/>
              <a:t>Prevent “hitting a wall” </a:t>
            </a:r>
          </a:p>
          <a:p>
            <a:pPr lvl="1"/>
            <a:r>
              <a:rPr lang="en-US" dirty="0" smtClean="0"/>
              <a:t>Prevents breakdown of muscles for energy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Only necessary for prolonged exercise &gt;60-90 </a:t>
            </a:r>
            <a:r>
              <a:rPr lang="en-US" dirty="0" err="1" smtClean="0"/>
              <a:t>mins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856" y="4176288"/>
            <a:ext cx="4700354" cy="14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40-60 g of carbs/hour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51977" r="-51977"/>
          <a:stretch>
            <a:fillRect/>
          </a:stretch>
        </p:blipFill>
        <p:spPr>
          <a:xfrm>
            <a:off x="-195164" y="1444532"/>
            <a:ext cx="8955041" cy="4836358"/>
          </a:xfrm>
        </p:spPr>
      </p:pic>
    </p:spTree>
    <p:extLst>
      <p:ext uri="{BB962C8B-B14F-4D97-AF65-F5344CB8AC3E}">
        <p14:creationId xmlns:p14="http://schemas.microsoft.com/office/powerpoint/2010/main" val="28349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6" y="-139165"/>
            <a:ext cx="8824685" cy="1336956"/>
          </a:xfrm>
        </p:spPr>
        <p:txBody>
          <a:bodyPr/>
          <a:lstStyle/>
          <a:p>
            <a:r>
              <a:rPr lang="en-US" sz="4400" b="1" dirty="0" smtClean="0"/>
              <a:t>Exercise Myths: True or False?</a:t>
            </a:r>
            <a:endParaRPr lang="en-US" sz="44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The more you sweat, the more calories you burn.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Walking a mile burns the same amount of calories as running a mile.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The best time to exercise is in the evening.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b="0" dirty="0" smtClean="0">
                <a:solidFill>
                  <a:srgbClr val="000000"/>
                </a:solidFill>
                <a:latin typeface="Arial" charset="0"/>
              </a:rPr>
              <a:t>Gatorade is 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the best fluid replacement to drink during and after exercise.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Regular activity does not have the health benefits that vigorous exercise offers.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628650" indent="-514350">
              <a:buAutoNum type="arabicPeriod"/>
            </a:pPr>
            <a:r>
              <a:rPr lang="en-US" dirty="0" smtClean="0"/>
              <a:t>FALSE</a:t>
            </a:r>
          </a:p>
          <a:p>
            <a:pPr marL="628650" indent="-514350">
              <a:buAutoNum type="arabicPeriod"/>
            </a:pPr>
            <a:endParaRPr lang="en-US" dirty="0" smtClean="0"/>
          </a:p>
          <a:p>
            <a:pPr marL="628650" indent="-514350">
              <a:buAutoNum type="arabicPeriod"/>
            </a:pPr>
            <a:r>
              <a:rPr lang="en-US" dirty="0" smtClean="0"/>
              <a:t>TRUE</a:t>
            </a:r>
          </a:p>
          <a:p>
            <a:pPr marL="628650" indent="-514350">
              <a:buAutoNum type="arabicPeriod"/>
            </a:pPr>
            <a:endParaRPr lang="en-US" dirty="0" smtClean="0"/>
          </a:p>
          <a:p>
            <a:pPr marL="628650" indent="-514350">
              <a:buAutoNum type="arabicPeriod"/>
            </a:pPr>
            <a:r>
              <a:rPr lang="en-US" dirty="0" smtClean="0"/>
              <a:t>FALSE</a:t>
            </a:r>
          </a:p>
          <a:p>
            <a:pPr marL="628650" indent="-514350">
              <a:buAutoNum type="arabicPeriod"/>
            </a:pPr>
            <a:endParaRPr lang="en-US" dirty="0" smtClean="0"/>
          </a:p>
          <a:p>
            <a:pPr marL="628650" indent="-514350">
              <a:buAutoNum type="arabicPeriod"/>
            </a:pPr>
            <a:r>
              <a:rPr lang="en-US" dirty="0" smtClean="0"/>
              <a:t>FALSE</a:t>
            </a:r>
          </a:p>
          <a:p>
            <a:pPr marL="628650" indent="-514350">
              <a:buAutoNum type="arabicPeriod"/>
            </a:pPr>
            <a:endParaRPr lang="en-US" dirty="0"/>
          </a:p>
          <a:p>
            <a:pPr marL="628650" indent="-514350">
              <a:buAutoNum type="arabicPeriod"/>
            </a:pPr>
            <a:endParaRPr lang="en-US" dirty="0" smtClean="0"/>
          </a:p>
          <a:p>
            <a:pPr marL="628650" indent="-514350">
              <a:buAutoNum type="arabicPeriod"/>
            </a:pPr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340193" cy="1336956"/>
          </a:xfrm>
        </p:spPr>
        <p:txBody>
          <a:bodyPr/>
          <a:lstStyle/>
          <a:p>
            <a:r>
              <a:rPr lang="en-US" dirty="0" smtClean="0"/>
              <a:t>Hydration—during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should be consumed in small amounts every 15-20 minutes</a:t>
            </a:r>
          </a:p>
          <a:p>
            <a:r>
              <a:rPr lang="en-US" dirty="0"/>
              <a:t>If exercise exceeds </a:t>
            </a:r>
            <a:r>
              <a:rPr lang="en-US" dirty="0" smtClean="0"/>
              <a:t>45 </a:t>
            </a:r>
            <a:r>
              <a:rPr lang="en-US" dirty="0" err="1" smtClean="0"/>
              <a:t>mins</a:t>
            </a:r>
            <a:r>
              <a:rPr lang="en-US" dirty="0" smtClean="0"/>
              <a:t> or is in the heat, </a:t>
            </a:r>
            <a:r>
              <a:rPr lang="en-US" dirty="0"/>
              <a:t>sports </a:t>
            </a:r>
            <a:r>
              <a:rPr lang="en-US" dirty="0" smtClean="0"/>
              <a:t>drink</a:t>
            </a:r>
          </a:p>
          <a:p>
            <a:pPr lvl="1"/>
            <a:r>
              <a:rPr lang="en-US" dirty="0" smtClean="0"/>
              <a:t>Dilute with water 1:1 ratio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3914632"/>
            <a:ext cx="3619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04" y="175145"/>
            <a:ext cx="6889858" cy="65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in 3 Stages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274" y="2147527"/>
            <a:ext cx="8340193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E2751D"/>
                </a:solidFill>
              </a:rPr>
              <a:t>snack + fluid  (w/in 15-60 </a:t>
            </a:r>
            <a:r>
              <a:rPr lang="en-US" dirty="0" err="1">
                <a:solidFill>
                  <a:srgbClr val="E2751D"/>
                </a:solidFill>
              </a:rPr>
              <a:t>mins</a:t>
            </a:r>
            <a:r>
              <a:rPr lang="en-US" dirty="0">
                <a:solidFill>
                  <a:srgbClr val="E2751D"/>
                </a:solidFill>
              </a:rPr>
              <a:t>) </a:t>
            </a:r>
            <a:r>
              <a:rPr lang="en-US" dirty="0"/>
              <a:t>carbs &amp; 10-15 g protein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E2751D"/>
                </a:solidFill>
              </a:rPr>
              <a:t>meal + fluid (w/in 2 hours)</a:t>
            </a:r>
            <a:r>
              <a:rPr lang="en-US" dirty="0"/>
              <a:t> </a:t>
            </a:r>
            <a:r>
              <a:rPr lang="en-US" dirty="0" smtClean="0"/>
              <a:t>mostly </a:t>
            </a:r>
            <a:r>
              <a:rPr lang="en-US" dirty="0"/>
              <a:t>carbs, lean protein, and low fat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E2751D"/>
                </a:solidFill>
              </a:rPr>
              <a:t>snack + fluid (w/in 4 hours) </a:t>
            </a:r>
            <a:r>
              <a:rPr lang="en-US" dirty="0" smtClean="0"/>
              <a:t>carbs </a:t>
            </a:r>
            <a:r>
              <a:rPr lang="en-US" dirty="0"/>
              <a:t>&amp; 10-15 g protein</a:t>
            </a:r>
          </a:p>
        </p:txBody>
      </p:sp>
    </p:spTree>
    <p:extLst>
      <p:ext uri="{BB962C8B-B14F-4D97-AF65-F5344CB8AC3E}">
        <p14:creationId xmlns:p14="http://schemas.microsoft.com/office/powerpoint/2010/main" val="40078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967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78685"/>
            <a:ext cx="8042276" cy="1336956"/>
          </a:xfrm>
        </p:spPr>
        <p:txBody>
          <a:bodyPr/>
          <a:lstStyle/>
          <a:p>
            <a:r>
              <a:rPr lang="en-US" dirty="0" smtClean="0"/>
              <a:t>Replenish 150% of lost fluid after exercise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4589" b="-4589"/>
          <a:stretch>
            <a:fillRect/>
          </a:stretch>
        </p:blipFill>
        <p:spPr>
          <a:xfrm>
            <a:off x="220846" y="2033128"/>
            <a:ext cx="8594725" cy="4129404"/>
          </a:xfrm>
        </p:spPr>
      </p:pic>
    </p:spTree>
    <p:extLst>
      <p:ext uri="{BB962C8B-B14F-4D97-AF65-F5344CB8AC3E}">
        <p14:creationId xmlns:p14="http://schemas.microsoft.com/office/powerpoint/2010/main" val="27674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&amp; Post Workout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http://www.fitnessmagazine.com/recipes/healthy-eating/nutrition/best-workout-foods/?page=</a:t>
            </a:r>
            <a:r>
              <a:rPr lang="en-US" dirty="0" smtClean="0">
                <a:hlinkClick r:id="rId2"/>
              </a:rPr>
              <a:t>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7484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Amy </a:t>
            </a:r>
            <a:r>
              <a:rPr lang="en-US" dirty="0" err="1" smtClean="0"/>
              <a:t>Carston’s</a:t>
            </a:r>
            <a:r>
              <a:rPr lang="en-US" dirty="0" smtClean="0"/>
              <a:t> Slideshow: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6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teen girls need 2,200-3,500 calories per day</a:t>
            </a:r>
          </a:p>
          <a:p>
            <a:r>
              <a:rPr lang="en-US" dirty="0" smtClean="0"/>
              <a:t>Active teen boys need 3,000-5,000 calories per day</a:t>
            </a:r>
          </a:p>
          <a:p>
            <a:endParaRPr lang="en-US" dirty="0"/>
          </a:p>
          <a:p>
            <a:r>
              <a:rPr lang="en-US" dirty="0" smtClean="0"/>
              <a:t>Snacks eaten throughout the day can boost your calorie 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330" y="3902330"/>
            <a:ext cx="2955670" cy="2955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707" y="3797300"/>
            <a:ext cx="2871434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Athletes need to get about: </a:t>
            </a:r>
          </a:p>
          <a:p>
            <a:pPr lvl="1"/>
            <a:r>
              <a:rPr lang="en-US" dirty="0" smtClean="0"/>
              <a:t>60% calories from carbohydrates</a:t>
            </a:r>
          </a:p>
          <a:p>
            <a:pPr lvl="1"/>
            <a:r>
              <a:rPr lang="en-US" dirty="0" smtClean="0"/>
              <a:t>20% calories from protein</a:t>
            </a:r>
          </a:p>
          <a:p>
            <a:pPr lvl="1"/>
            <a:r>
              <a:rPr lang="en-US" dirty="0" smtClean="0"/>
              <a:t>20% calories from fat</a:t>
            </a:r>
          </a:p>
          <a:p>
            <a:r>
              <a:rPr lang="en-US" dirty="0" smtClean="0"/>
              <a:t>If you have a </a:t>
            </a:r>
            <a:r>
              <a:rPr lang="en-US" dirty="0"/>
              <a:t>v</a:t>
            </a:r>
            <a:r>
              <a:rPr lang="en-US" dirty="0" smtClean="0"/>
              <a:t>aried diet, you won’t need sports bars or dietary supplements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833" y="3961650"/>
            <a:ext cx="3218167" cy="289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3" y="4257315"/>
            <a:ext cx="3606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76054"/>
            <a:ext cx="8042276" cy="1336956"/>
          </a:xfrm>
        </p:spPr>
        <p:txBody>
          <a:bodyPr/>
          <a:lstStyle/>
          <a:p>
            <a:r>
              <a:rPr lang="en-US" dirty="0" smtClean="0"/>
              <a:t>Who plays or has played a sport?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3249" b="3249"/>
          <a:stretch>
            <a:fillRect/>
          </a:stretch>
        </p:blipFill>
        <p:spPr>
          <a:xfrm>
            <a:off x="549275" y="2254250"/>
            <a:ext cx="8042275" cy="3689350"/>
          </a:xfrm>
        </p:spPr>
      </p:pic>
    </p:spTree>
    <p:extLst>
      <p:ext uri="{BB962C8B-B14F-4D97-AF65-F5344CB8AC3E}">
        <p14:creationId xmlns:p14="http://schemas.microsoft.com/office/powerpoint/2010/main" val="3255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Pre-event/exercise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214" y="1752600"/>
            <a:ext cx="5812196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2-4 hours before competition or training, the athlete needs a complex, carb-rich meal (grains, fruit, starchy veggies, milk, yogurt) to top off muscle stores.  </a:t>
            </a:r>
          </a:p>
          <a:p>
            <a:pPr lvl="1"/>
            <a:r>
              <a:rPr lang="en-US" dirty="0" smtClean="0"/>
              <a:t>Consider a liquid meal if you’re nervous!</a:t>
            </a:r>
          </a:p>
          <a:p>
            <a:r>
              <a:rPr lang="en-US" dirty="0" smtClean="0"/>
              <a:t>This meal should include a moderate amount of protein (reduces post-exercise soreness) and be low in fat and fiber-rich foods (take longer to leave your stomach, which can cause discomfort)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5819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Pre-game meal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3-4 Hours before: </a:t>
            </a:r>
          </a:p>
          <a:p>
            <a:r>
              <a:rPr lang="en-US" dirty="0" smtClean="0"/>
              <a:t>Peanut butter and honey on toast +</a:t>
            </a:r>
            <a:r>
              <a:rPr lang="en-US" dirty="0"/>
              <a:t> </a:t>
            </a:r>
            <a:r>
              <a:rPr lang="en-US" dirty="0" smtClean="0"/>
              <a:t>instant breakfast drink</a:t>
            </a:r>
          </a:p>
          <a:p>
            <a:r>
              <a:rPr lang="en-US" dirty="0" smtClean="0"/>
              <a:t>Fruit and yogurt smoothie + low-fat granola</a:t>
            </a:r>
          </a:p>
          <a:p>
            <a:r>
              <a:rPr lang="en-US" dirty="0" smtClean="0"/>
              <a:t>Oatmeal with brown sugar and almonds + skim milk + banana</a:t>
            </a:r>
          </a:p>
          <a:p>
            <a:pPr marL="114300" indent="0">
              <a:buNone/>
            </a:pPr>
            <a:r>
              <a:rPr lang="en-US" dirty="0" smtClean="0"/>
              <a:t>30-60 minutes before: </a:t>
            </a:r>
          </a:p>
          <a:p>
            <a:r>
              <a:rPr lang="en-US" dirty="0" smtClean="0"/>
              <a:t>Sports drink or water</a:t>
            </a:r>
          </a:p>
          <a:p>
            <a:r>
              <a:rPr lang="en-US" dirty="0" smtClean="0"/>
              <a:t>Piece of fruit or jam sandwich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941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event/exercise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exercise, our bodies get energy from carbs</a:t>
            </a:r>
          </a:p>
          <a:p>
            <a:pPr lvl="1"/>
            <a:r>
              <a:rPr lang="en-US" dirty="0" smtClean="0"/>
              <a:t>Stored in muscles as glycogen, used to fuel muscles as they work</a:t>
            </a:r>
          </a:p>
          <a:p>
            <a:r>
              <a:rPr lang="en-US" dirty="0" smtClean="0"/>
              <a:t>Having enough glycogen can improve performance by preventing low blood sugar, and “hitting the wall”—being forced to slow down or stop</a:t>
            </a:r>
          </a:p>
          <a:p>
            <a:r>
              <a:rPr lang="en-US" dirty="0" smtClean="0"/>
              <a:t>Not having enough carbs can cause the body to break down muscle for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236" y="4819204"/>
            <a:ext cx="3063764" cy="2038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2657"/>
            <a:ext cx="2459118" cy="1595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209" y="5386103"/>
            <a:ext cx="2026745" cy="14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exercise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exercise requires a blend of fluids, carbs, and electrolytes.  Too little fluid or too many carbs can result in cramping and stomach problems</a:t>
            </a:r>
          </a:p>
          <a:p>
            <a:r>
              <a:rPr lang="en-US" dirty="0" smtClean="0"/>
              <a:t>Prevent dehydration by hydrating enough to replace fluid lost from sweat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403600"/>
            <a:ext cx="2286000" cy="345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390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21200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exercise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Sports drinks with carbs and electrolytes (ONLY FOR PROLONGED EXERCISE!)</a:t>
            </a:r>
          </a:p>
          <a:p>
            <a:r>
              <a:rPr lang="en-US" dirty="0" smtClean="0"/>
              <a:t>Easily digested carbs: banana, roll and honey, sports gels, granola bar</a:t>
            </a:r>
          </a:p>
          <a:p>
            <a:pPr lvl="1"/>
            <a:r>
              <a:rPr lang="en-US" dirty="0" smtClean="0"/>
              <a:t>Consume fluids with carbs to speed fuel transport to muscles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3708"/>
            <a:ext cx="31369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826000"/>
            <a:ext cx="24384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20431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Water regulates temperature, blood pressure, nutrient concentration, and electrolyte levels, transports nutrients around the body, and helps with recovery</a:t>
            </a:r>
          </a:p>
          <a:p>
            <a:r>
              <a:rPr lang="en-US" dirty="0" smtClean="0"/>
              <a:t>Dehydration leads to cramping, changes in blood pressure, and weight loss during exercise. </a:t>
            </a:r>
          </a:p>
          <a:p>
            <a:pPr lvl="1"/>
            <a:r>
              <a:rPr lang="en-US" dirty="0" smtClean="0"/>
              <a:t>Dehydration can also delay recovery time and decrease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614" y="2430205"/>
            <a:ext cx="2641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prevent dehydration: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Drink water even if you aren’t thirsty!!  </a:t>
            </a:r>
          </a:p>
          <a:p>
            <a:r>
              <a:rPr lang="en-US" dirty="0"/>
              <a:t>Drink </a:t>
            </a:r>
            <a:r>
              <a:rPr lang="en-US" dirty="0" smtClean="0"/>
              <a:t>4-8 oz. of water every </a:t>
            </a:r>
            <a:r>
              <a:rPr lang="en-US" dirty="0"/>
              <a:t>15 minutes during an event</a:t>
            </a:r>
          </a:p>
          <a:p>
            <a:r>
              <a:rPr lang="en-US" dirty="0"/>
              <a:t>Sports drinks are okay for workouts over 45 minutes or when it’s hot</a:t>
            </a:r>
          </a:p>
          <a:p>
            <a:r>
              <a:rPr lang="en-US" dirty="0"/>
              <a:t>Monitor urine color (pale yellow is </a:t>
            </a:r>
            <a:r>
              <a:rPr lang="en-US" dirty="0" smtClean="0"/>
              <a:t>best) </a:t>
            </a:r>
            <a:r>
              <a:rPr lang="en-US" dirty="0"/>
              <a:t>for optimal hydration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56" y="4723138"/>
            <a:ext cx="1945676" cy="1945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32208"/>
            <a:ext cx="2918513" cy="22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7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3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 is primed to replenish lost nutrients soon after exercise</a:t>
            </a:r>
          </a:p>
          <a:p>
            <a:pPr lvl="1"/>
            <a:r>
              <a:rPr lang="en-US" dirty="0" smtClean="0"/>
              <a:t>Start refueling within 15-60 minutes</a:t>
            </a:r>
          </a:p>
          <a:p>
            <a:r>
              <a:rPr lang="en-US" dirty="0" smtClean="0"/>
              <a:t>Goal: Restore fluid and electrolytes lost in sweat, replace muscle fuel (carbs) lost in exercise, repair damaged muscle tissue with protein (especially if exercise was high intensity—resistance training, intervals)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0"/>
            <a:ext cx="2032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4660900"/>
            <a:ext cx="3695700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048" y="4795092"/>
            <a:ext cx="2754088" cy="20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Stages of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2" y="1752600"/>
            <a:ext cx="6149798" cy="51054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/>
              <a:t>1</a:t>
            </a:r>
            <a:r>
              <a:rPr lang="en-US" dirty="0"/>
              <a:t>. Snack and fluid: carb and 10-15g protein, within 15-60 </a:t>
            </a:r>
            <a:r>
              <a:rPr lang="en-US" dirty="0" smtClean="0"/>
              <a:t>minutes </a:t>
            </a:r>
          </a:p>
          <a:p>
            <a:pPr lvl="1"/>
            <a:r>
              <a:rPr lang="en-US" dirty="0" smtClean="0"/>
              <a:t>Smoothie with yogurt and berries</a:t>
            </a:r>
          </a:p>
          <a:p>
            <a:pPr lvl="1"/>
            <a:r>
              <a:rPr lang="en-US" dirty="0" smtClean="0"/>
              <a:t>Graham crackers with peanut butter + low-fat chocolate milk + banana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2. Meal and fluid: balance (mostly carbs, lean protein, low fat—remember 60-20-20), within 2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Whole wheat pita + turkey and veggies + pretzels + low-fat milk</a:t>
            </a:r>
          </a:p>
          <a:p>
            <a:pPr lvl="1"/>
            <a:r>
              <a:rPr lang="en-US" dirty="0" smtClean="0"/>
              <a:t>Rice bowl with beans, cheese, salsa, avocado + whole wheat tortilla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3. Snack and fluid: carb and 10-15g protein, within 4 hours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4711700"/>
            <a:ext cx="3251200" cy="214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973" y="2163140"/>
            <a:ext cx="2271099" cy="22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3249"/>
            <a:ext cx="8042276" cy="1336956"/>
          </a:xfrm>
        </p:spPr>
        <p:txBody>
          <a:bodyPr/>
          <a:lstStyle/>
          <a:p>
            <a:r>
              <a:rPr lang="en-US" dirty="0" smtClean="0"/>
              <a:t>Why is nutrition an important aspect of sports?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71" y="1968187"/>
            <a:ext cx="6161892" cy="39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 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Crepes and Peanut Butter!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75" y="2329049"/>
            <a:ext cx="5909117" cy="39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Fuel?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sedentary adults need 2,000-3,000 calories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Active teen girls need 2,200-3,500</a:t>
            </a:r>
          </a:p>
          <a:p>
            <a:r>
              <a:rPr lang="en-US" b="1" dirty="0" smtClean="0"/>
              <a:t>Active </a:t>
            </a:r>
            <a:r>
              <a:rPr lang="en-US" b="1" smtClean="0"/>
              <a:t>teen boys </a:t>
            </a:r>
            <a:r>
              <a:rPr lang="en-US" b="1" dirty="0" smtClean="0"/>
              <a:t>need 3,000-5,000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They aren’t just being more active,</a:t>
            </a:r>
            <a:r>
              <a:rPr lang="en-US" dirty="0"/>
              <a:t> </a:t>
            </a:r>
            <a:r>
              <a:rPr lang="en-US" dirty="0" smtClean="0"/>
              <a:t>they are also GROWING!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18" y="2211198"/>
            <a:ext cx="2224233" cy="22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Fueling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snacks throughout the day to boost calories</a:t>
            </a:r>
          </a:p>
          <a:p>
            <a:endParaRPr lang="en-US" dirty="0"/>
          </a:p>
          <a:p>
            <a:r>
              <a:rPr lang="en-US" dirty="0" smtClean="0"/>
              <a:t>Backpack friendly snacks: </a:t>
            </a:r>
          </a:p>
          <a:p>
            <a:pPr lvl="1"/>
            <a:r>
              <a:rPr lang="en-US" dirty="0" smtClean="0"/>
              <a:t>Trail mix</a:t>
            </a:r>
          </a:p>
          <a:p>
            <a:pPr lvl="1"/>
            <a:r>
              <a:rPr lang="en-US" dirty="0" smtClean="0"/>
              <a:t>PB &amp; Crackers</a:t>
            </a:r>
          </a:p>
          <a:p>
            <a:pPr lvl="1"/>
            <a:r>
              <a:rPr lang="en-US" dirty="0" smtClean="0"/>
              <a:t>Granola bars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48" y="2451101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Like an Olympian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calories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243" y="1658043"/>
            <a:ext cx="5143487" cy="282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 dirty="0" err="1">
                <a:solidFill>
                  <a:schemeClr val="accent3"/>
                </a:solidFill>
              </a:rPr>
              <a:t>Carbs</a:t>
            </a:r>
            <a:r>
              <a:rPr lang="de-DE" sz="3600" b="1" dirty="0">
                <a:solidFill>
                  <a:schemeClr val="accent3"/>
                </a:solidFill>
              </a:rPr>
              <a:t>: 55-60%</a:t>
            </a:r>
          </a:p>
          <a:p>
            <a:pPr marL="0" indent="0">
              <a:buNone/>
            </a:pPr>
            <a:r>
              <a:rPr lang="de-DE" sz="3600" b="1" dirty="0" err="1">
                <a:solidFill>
                  <a:schemeClr val="accent3"/>
                </a:solidFill>
              </a:rPr>
              <a:t>Fat</a:t>
            </a:r>
            <a:r>
              <a:rPr lang="de-DE" sz="3600" b="1" dirty="0">
                <a:solidFill>
                  <a:schemeClr val="accent3"/>
                </a:solidFill>
              </a:rPr>
              <a:t>: 20-25%</a:t>
            </a:r>
          </a:p>
          <a:p>
            <a:pPr marL="0" indent="0">
              <a:buNone/>
            </a:pPr>
            <a:r>
              <a:rPr lang="de-DE" sz="3600" b="1" dirty="0">
                <a:solidFill>
                  <a:schemeClr val="accent3"/>
                </a:solidFill>
              </a:rPr>
              <a:t>Protein: 15-20%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129" y="4127020"/>
            <a:ext cx="2271225" cy="227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73" y="4387256"/>
            <a:ext cx="2919178" cy="20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Fat Bad?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4" y="1600201"/>
            <a:ext cx="4771269" cy="4343400"/>
          </a:xfrm>
        </p:spPr>
        <p:txBody>
          <a:bodyPr/>
          <a:lstStyle/>
          <a:p>
            <a:r>
              <a:rPr lang="en-US" dirty="0" smtClean="0"/>
              <a:t>Fat is an essential nutrient, especially for athletes!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Provides energy for endurance or low intensity exercise (&gt;90 </a:t>
            </a:r>
            <a:r>
              <a:rPr lang="en-US" dirty="0" err="1" smtClean="0"/>
              <a:t>mins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Omega 3 fatty acids reduce inflammation</a:t>
            </a:r>
          </a:p>
          <a:p>
            <a:pPr lvl="1"/>
            <a:r>
              <a:rPr lang="en-US" dirty="0" smtClean="0"/>
              <a:t>Provides a role in cell signaling </a:t>
            </a:r>
          </a:p>
          <a:p>
            <a:pPr lvl="1"/>
            <a:r>
              <a:rPr lang="en-US" dirty="0" smtClean="0"/>
              <a:t>Go for low fat and healthy fats, but don’t eliminate fat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793" r="5793"/>
          <a:stretch>
            <a:fillRect/>
          </a:stretch>
        </p:blipFill>
        <p:spPr>
          <a:xfrm>
            <a:off x="5495509" y="2079841"/>
            <a:ext cx="2854994" cy="32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631</TotalTime>
  <Words>1221</Words>
  <Application>Microsoft Office PowerPoint</Application>
  <PresentationFormat>On-screen Show (4:3)</PresentationFormat>
  <Paragraphs>196</Paragraphs>
  <Slides>40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Breeze</vt:lpstr>
      <vt:lpstr>Sports Nutrition </vt:lpstr>
      <vt:lpstr>Exercise Myths: True or False?</vt:lpstr>
      <vt:lpstr>Who plays or has played a sport? </vt:lpstr>
      <vt:lpstr>Why is nutrition an important aspect of sports? </vt:lpstr>
      <vt:lpstr>How much Fuel? </vt:lpstr>
      <vt:lpstr>Fueling Up </vt:lpstr>
      <vt:lpstr>Eat Like an Olympian Video</vt:lpstr>
      <vt:lpstr>Ratio of calories </vt:lpstr>
      <vt:lpstr>Is Fat Bad? </vt:lpstr>
      <vt:lpstr>Pressure to be Skinny</vt:lpstr>
      <vt:lpstr>Symptoms of not enough Calories </vt:lpstr>
      <vt:lpstr>Tips for Athletes!</vt:lpstr>
      <vt:lpstr>Highlights </vt:lpstr>
      <vt:lpstr>PowerPoint Presentation</vt:lpstr>
      <vt:lpstr>Hydration</vt:lpstr>
      <vt:lpstr>Why is hydration important? </vt:lpstr>
      <vt:lpstr>Hydration Video</vt:lpstr>
      <vt:lpstr>During Exercise </vt:lpstr>
      <vt:lpstr>40-60 g of carbs/hour</vt:lpstr>
      <vt:lpstr>Hydration—during exercise</vt:lpstr>
      <vt:lpstr>PowerPoint Presentation</vt:lpstr>
      <vt:lpstr>Recovery in 3 Stages</vt:lpstr>
      <vt:lpstr>PowerPoint Presentation</vt:lpstr>
      <vt:lpstr>Replenish 150% of lost fluid after exercise</vt:lpstr>
      <vt:lpstr>Pre &amp; Post Workout</vt:lpstr>
      <vt:lpstr>PowerPoint Presentation</vt:lpstr>
      <vt:lpstr>Amy Carston’s Slideshow:</vt:lpstr>
      <vt:lpstr>Calorie needs</vt:lpstr>
      <vt:lpstr>The goal</vt:lpstr>
      <vt:lpstr>Pre-event/exercise</vt:lpstr>
      <vt:lpstr>Pre-game meal ideas</vt:lpstr>
      <vt:lpstr>During event/exercise</vt:lpstr>
      <vt:lpstr>During exercise nutrition</vt:lpstr>
      <vt:lpstr>During exercise Ideas</vt:lpstr>
      <vt:lpstr>hydration</vt:lpstr>
      <vt:lpstr>To prevent dehydration:</vt:lpstr>
      <vt:lpstr>Hydration video</vt:lpstr>
      <vt:lpstr>recovery</vt:lpstr>
      <vt:lpstr>3 Stages of recovery</vt:lpstr>
      <vt:lpstr>Recovery recipe</vt:lpstr>
    </vt:vector>
  </TitlesOfParts>
  <Company>Juab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Nutrition</dc:title>
  <dc:creator>Julia Johnson</dc:creator>
  <cp:lastModifiedBy>Brittni Moffat</cp:lastModifiedBy>
  <cp:revision>24</cp:revision>
  <dcterms:created xsi:type="dcterms:W3CDTF">2015-02-21T21:12:24Z</dcterms:created>
  <dcterms:modified xsi:type="dcterms:W3CDTF">2015-10-27T19:00:55Z</dcterms:modified>
</cp:coreProperties>
</file>