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08" r:id="rId2"/>
    <p:sldId id="314" r:id="rId3"/>
    <p:sldId id="342" r:id="rId4"/>
    <p:sldId id="285" r:id="rId5"/>
    <p:sldId id="289" r:id="rId6"/>
    <p:sldId id="290" r:id="rId7"/>
    <p:sldId id="291" r:id="rId8"/>
    <p:sldId id="292" r:id="rId9"/>
    <p:sldId id="307" r:id="rId10"/>
    <p:sldId id="293" r:id="rId11"/>
    <p:sldId id="294" r:id="rId12"/>
    <p:sldId id="299" r:id="rId13"/>
    <p:sldId id="306" r:id="rId14"/>
    <p:sldId id="300" r:id="rId15"/>
    <p:sldId id="302" r:id="rId16"/>
    <p:sldId id="318" r:id="rId17"/>
    <p:sldId id="316" r:id="rId18"/>
    <p:sldId id="340" r:id="rId19"/>
    <p:sldId id="319" r:id="rId20"/>
    <p:sldId id="320" r:id="rId21"/>
    <p:sldId id="334" r:id="rId22"/>
    <p:sldId id="328" r:id="rId23"/>
    <p:sldId id="329" r:id="rId24"/>
    <p:sldId id="330" r:id="rId25"/>
    <p:sldId id="331" r:id="rId26"/>
    <p:sldId id="332" r:id="rId27"/>
    <p:sldId id="333" r:id="rId28"/>
    <p:sldId id="335" r:id="rId29"/>
    <p:sldId id="336" r:id="rId30"/>
    <p:sldId id="337" r:id="rId31"/>
    <p:sldId id="338" r:id="rId32"/>
    <p:sldId id="339" r:id="rId33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2D2D"/>
    <a:srgbClr val="FF860D"/>
    <a:srgbClr val="FF3300"/>
    <a:srgbClr val="FF0000"/>
    <a:srgbClr val="F20000"/>
    <a:srgbClr val="FFFF9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06" y="-10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FC182-BA97-2C48-90F0-0BB272C705C4}" type="datetime1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6C37FD-ECCB-B641-ACCE-F13ACABFB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4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6913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C070A3-1CB1-2841-ACC7-59549450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1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cs typeface="Arial" pitchFamily="-110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17DAF-5C36-C341-BBC5-C3A853F9F7F7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59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5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cs typeface="Arial" pitchFamily="-110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15686-76FE-E040-99D9-4CAE26BC8B04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627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1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4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3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10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6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C42F-4B64-2F4B-AF78-E10B652B2D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2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0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070A3-1CB1-2841-ACC7-5954945054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598"/>
            <a:ext cx="10058400" cy="589766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714" y="1642366"/>
            <a:ext cx="8278972" cy="3367191"/>
          </a:xfrm>
        </p:spPr>
        <p:txBody>
          <a:bodyPr/>
          <a:lstStyle>
            <a:lvl1pPr>
              <a:defRPr sz="59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714" y="5984960"/>
            <a:ext cx="8278972" cy="49297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E329-E4B0-1045-AAF8-F0BE373648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50" y="5440680"/>
            <a:ext cx="8278971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0058400" cy="544068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76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350" y="6082983"/>
            <a:ext cx="8278971" cy="559540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92AA6-DFDE-8D43-BABE-2C2B16B32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533618" y="1516943"/>
            <a:ext cx="5224243" cy="3671080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530" y="1694928"/>
            <a:ext cx="4862418" cy="2998700"/>
          </a:xfrm>
        </p:spPr>
        <p:txBody>
          <a:bodyPr anchor="b"/>
          <a:lstStyle>
            <a:lvl1pPr algn="l">
              <a:defRPr sz="462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49" y="5327463"/>
            <a:ext cx="4860600" cy="808340"/>
          </a:xfrm>
        </p:spPr>
        <p:txBody>
          <a:bodyPr anchor="t">
            <a:no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938772" y="1516943"/>
            <a:ext cx="3632548" cy="461885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92AA6-DFDE-8D43-BABE-2C2B16B32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941229" y="2591463"/>
            <a:ext cx="4038470" cy="2837835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19598" y="2760751"/>
            <a:ext cx="3615580" cy="2275494"/>
          </a:xfrm>
        </p:spPr>
        <p:txBody>
          <a:bodyPr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078095" y="2590800"/>
            <a:ext cx="4039077" cy="2606993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92AA6-DFDE-8D43-BABE-2C2B16B32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00584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741B0-A1AD-C445-AE19-6A7CA05AC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6327462" y="505568"/>
            <a:ext cx="3730938" cy="6136957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757387" y="0"/>
            <a:ext cx="4301013" cy="66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421" y="664327"/>
            <a:ext cx="1871980" cy="581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5348" y="505568"/>
            <a:ext cx="5442114" cy="6136957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C2B5C-EC87-454A-AB7A-3B5C4F6B3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172720"/>
            <a:ext cx="9555480" cy="1381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60" y="1899920"/>
            <a:ext cx="4693920" cy="5699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99920"/>
            <a:ext cx="4693920" cy="5699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E4ED-F143-4F40-82D7-75CCBE4960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172720"/>
            <a:ext cx="9555480" cy="1381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60" y="1899920"/>
            <a:ext cx="4693920" cy="5699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020" y="1899920"/>
            <a:ext cx="4693920" cy="56997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32C1-1A3C-E642-A5BB-2049D85BA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00584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97" y="2518592"/>
            <a:ext cx="8276403" cy="4121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4A60-40C4-9841-9929-C24AC1E35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0058400" cy="589766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50" y="3344915"/>
            <a:ext cx="8278971" cy="1664640"/>
          </a:xfrm>
        </p:spPr>
        <p:txBody>
          <a:bodyPr anchor="b"/>
          <a:lstStyle>
            <a:lvl1pPr algn="r">
              <a:defRPr sz="528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350" y="5985360"/>
            <a:ext cx="8278971" cy="491816"/>
          </a:xfrm>
        </p:spPr>
        <p:txBody>
          <a:bodyPr anchor="t">
            <a:noAutofit/>
          </a:bodyPr>
          <a:lstStyle>
            <a:lvl1pPr marL="0" indent="0" algn="r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D3A-390A-F841-BF46-084DAB907C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00584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0996" y="2518593"/>
            <a:ext cx="4037795" cy="412393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608" y="2518593"/>
            <a:ext cx="4037792" cy="412393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C9C07-AD08-0945-83AE-11F32AF3D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00584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96" y="2464858"/>
            <a:ext cx="4037795" cy="653097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996" y="3117956"/>
            <a:ext cx="4056130" cy="352456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608" y="2464858"/>
            <a:ext cx="4037792" cy="653097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608" y="3117956"/>
            <a:ext cx="4037792" cy="352456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0FDE9-AF0C-CB4B-8686-AB089286C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5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00584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71504-8916-2B49-86B2-3923F08F85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E1BF-8762-D34E-8453-78578E999D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85349" y="505565"/>
            <a:ext cx="2926715" cy="2056604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49" y="505566"/>
            <a:ext cx="2926715" cy="183418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897" y="505566"/>
            <a:ext cx="5158423" cy="613695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349" y="2562169"/>
            <a:ext cx="2926715" cy="4080352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77EF4-5FF8-DF40-BF69-3D4C741E23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96" y="824524"/>
            <a:ext cx="3851703" cy="1832785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5030947" y="0"/>
            <a:ext cx="5027453" cy="77724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54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96" y="2657309"/>
            <a:ext cx="3851703" cy="3985214"/>
          </a:xfrm>
        </p:spPr>
        <p:txBody>
          <a:bodyPr anchor="t"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5793" y="6846877"/>
            <a:ext cx="805925" cy="41380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077" y="6846877"/>
            <a:ext cx="2718716" cy="41380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11719" y="6704673"/>
            <a:ext cx="876278" cy="556012"/>
          </a:xfrm>
        </p:spPr>
        <p:txBody>
          <a:bodyPr/>
          <a:lstStyle/>
          <a:p>
            <a:pPr>
              <a:defRPr/>
            </a:pPr>
            <a:fld id="{8C203E75-193A-B842-9EF9-344939F245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3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97" y="506813"/>
            <a:ext cx="8276403" cy="10998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97" y="2475654"/>
            <a:ext cx="8276403" cy="41643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077" y="6846877"/>
            <a:ext cx="6918485" cy="413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2565" y="6846877"/>
            <a:ext cx="1092477" cy="413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5042" y="6704673"/>
            <a:ext cx="876278" cy="556012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5392AA6-DFDE-8D43-BABE-2C2B16B32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502920" rtl="0" eaLnBrk="1" latinLnBrk="0" hangingPunct="1">
        <a:spcBef>
          <a:spcPct val="0"/>
        </a:spcBef>
        <a:buNone/>
        <a:defRPr sz="44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6400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30800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35200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39600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Font typeface="Wingdings 2" charset="2"/>
        <a:buChar char="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H_op-P1t9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odcasts.usu.edu/Podcasts/safe_food_handling/2010-02-03/Prime_Time_Thursday_Safe_Food_Handling-video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42366"/>
            <a:ext cx="9525000" cy="3367191"/>
          </a:xfrm>
        </p:spPr>
        <p:txBody>
          <a:bodyPr/>
          <a:lstStyle/>
          <a:p>
            <a:r>
              <a:rPr lang="en-US" sz="6600" dirty="0" smtClean="0"/>
              <a:t>Safety </a:t>
            </a:r>
            <a:r>
              <a:rPr lang="en-US" sz="6600" dirty="0" smtClean="0"/>
              <a:t>Guidelines, Work Habits &amp; First Aid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Food and Nutrition Sciences </a:t>
            </a:r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Prevention: Burns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73276" y="2743200"/>
            <a:ext cx="8276403" cy="4121378"/>
          </a:xfrm>
        </p:spPr>
        <p:txBody>
          <a:bodyPr>
            <a:normAutofit/>
          </a:bodyPr>
          <a:lstStyle/>
          <a:p>
            <a:pPr>
              <a:buFont typeface="Wingdings" pitchFamily="-110" charset="2"/>
              <a:buChar char="v"/>
            </a:pPr>
            <a:r>
              <a:rPr lang="en-US" sz="2800" dirty="0" smtClean="0"/>
              <a:t>Use oven mitts and hot pads</a:t>
            </a:r>
          </a:p>
          <a:p>
            <a:pPr>
              <a:buFont typeface="Wingdings" pitchFamily="-110" charset="2"/>
              <a:buChar char="v"/>
            </a:pPr>
            <a:r>
              <a:rPr lang="en-US" sz="2800" dirty="0" smtClean="0"/>
              <a:t>Open lids away from you (to avoid steam burn)</a:t>
            </a:r>
          </a:p>
          <a:p>
            <a:pPr>
              <a:buFont typeface="Wingdings" pitchFamily="-110" charset="2"/>
              <a:buChar char="v"/>
            </a:pPr>
            <a:r>
              <a:rPr lang="en-US" sz="2800" dirty="0" smtClean="0"/>
              <a:t>No hanging jewelry or loose clothing</a:t>
            </a:r>
          </a:p>
          <a:p>
            <a:pPr>
              <a:buFont typeface="Wingdings" pitchFamily="-110" charset="2"/>
              <a:buChar char="v"/>
            </a:pPr>
            <a:r>
              <a:rPr lang="en-US" sz="2800" dirty="0" smtClean="0"/>
              <a:t>Wear an apron</a:t>
            </a:r>
          </a:p>
          <a:p>
            <a:pPr>
              <a:buFont typeface="Wingdings" pitchFamily="-110" charset="2"/>
              <a:buChar char="v"/>
            </a:pPr>
            <a:r>
              <a:rPr lang="en-US" sz="2800" dirty="0" smtClean="0"/>
              <a:t>Avoid touching hot surfaces</a:t>
            </a:r>
          </a:p>
          <a:p>
            <a:pPr>
              <a:buFont typeface="Wingdings" pitchFamily="-110" charset="2"/>
              <a:buChar char="v"/>
            </a:pPr>
            <a:r>
              <a:rPr lang="en-US" sz="2800" dirty="0" smtClean="0"/>
              <a:t>Clean up spills immediately!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Aid: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97" y="2895600"/>
            <a:ext cx="8276403" cy="41213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Run cold water over the area or apply a wet, cold cloth. NOT ice. Ice can cause </a:t>
            </a:r>
            <a:r>
              <a:rPr lang="en-US" sz="2800" b="1" u="sng" dirty="0" smtClean="0"/>
              <a:t>further tissue damage by freezing the skin</a:t>
            </a:r>
          </a:p>
          <a:p>
            <a:pPr>
              <a:defRPr/>
            </a:pPr>
            <a:r>
              <a:rPr lang="en-US" sz="2800" dirty="0" smtClean="0"/>
              <a:t>If you are on fire, stop drop and roll! (don’t run)</a:t>
            </a:r>
          </a:p>
          <a:p>
            <a:pPr>
              <a:defRPr/>
            </a:pPr>
            <a:r>
              <a:rPr lang="en-US" sz="2800" dirty="0" smtClean="0"/>
              <a:t>We will call 911 and/or get nurse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/>
              <a:t>CHEMICAL BURNS: Flush with water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962900" cy="1295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GREASE FIRES</a:t>
            </a:r>
            <a:endParaRPr lang="en-US" sz="2500" dirty="0" smtClean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3075"/>
            <a:ext cx="9051925" cy="7299325"/>
          </a:xfrm>
        </p:spPr>
        <p:txBody>
          <a:bodyPr>
            <a:normAutofit fontScale="32500" lnSpcReduction="20000"/>
          </a:bodyPr>
          <a:lstStyle/>
          <a:p>
            <a:pPr marL="0" indent="0">
              <a:buFontTx/>
              <a:buNone/>
              <a:defRPr/>
            </a:pPr>
            <a:endParaRPr lang="en-US" sz="8000" b="1" u="sng" dirty="0" smtClean="0"/>
          </a:p>
          <a:p>
            <a:pPr marL="0" indent="0">
              <a:buFontTx/>
              <a:buNone/>
              <a:defRPr/>
            </a:pPr>
            <a:endParaRPr lang="en-US" sz="8000" b="1" u="sng" dirty="0"/>
          </a:p>
          <a:p>
            <a:pPr marL="0" indent="0">
              <a:buFontTx/>
              <a:buNone/>
              <a:defRPr/>
            </a:pPr>
            <a:r>
              <a:rPr lang="en-US" sz="6200" b="1" u="sng" dirty="0" smtClean="0">
                <a:solidFill>
                  <a:schemeClr val="bg1"/>
                </a:solidFill>
              </a:rPr>
              <a:t>CAUSE:</a:t>
            </a:r>
            <a:r>
              <a:rPr lang="en-US" sz="6200" dirty="0" smtClean="0">
                <a:solidFill>
                  <a:schemeClr val="bg1"/>
                </a:solidFill>
              </a:rPr>
              <a:t> Oil/fat left on heat too long, will spontaneously combust (light itself on fire)</a:t>
            </a:r>
          </a:p>
          <a:p>
            <a:pPr marL="0" indent="0">
              <a:buFontTx/>
              <a:buNone/>
              <a:defRPr/>
            </a:pPr>
            <a:endParaRPr lang="en-US" sz="3700" dirty="0" smtClean="0"/>
          </a:p>
          <a:p>
            <a:pPr marL="0" indent="0">
              <a:buFontTx/>
              <a:buNone/>
              <a:defRPr/>
            </a:pPr>
            <a:r>
              <a:rPr lang="en-US" sz="7400" b="1" u="sng" dirty="0" smtClean="0"/>
              <a:t>PREVENTION</a:t>
            </a:r>
            <a:r>
              <a:rPr lang="en-US" sz="7400" dirty="0" smtClean="0"/>
              <a:t>: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7400" dirty="0" smtClean="0"/>
              <a:t>use a thermometer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7400" dirty="0" smtClean="0"/>
              <a:t>watch the oil (smoke </a:t>
            </a:r>
          </a:p>
          <a:p>
            <a:pPr>
              <a:buFontTx/>
              <a:buNone/>
              <a:defRPr/>
            </a:pPr>
            <a:r>
              <a:rPr lang="en-US" sz="7400" dirty="0" smtClean="0"/>
              <a:t>	warning)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7400" dirty="0" smtClean="0"/>
              <a:t>Lower or turn off the heat</a:t>
            </a:r>
          </a:p>
          <a:p>
            <a:pPr marL="0" indent="0">
              <a:buFontTx/>
              <a:buNone/>
              <a:defRPr/>
            </a:pPr>
            <a:endParaRPr lang="en-US" sz="7400" dirty="0" smtClean="0"/>
          </a:p>
          <a:p>
            <a:pPr marL="0" indent="0">
              <a:buFontTx/>
              <a:buNone/>
              <a:defRPr/>
            </a:pPr>
            <a:r>
              <a:rPr lang="en-US" sz="7400" b="1" u="sng" dirty="0" smtClean="0"/>
              <a:t>REACTION</a:t>
            </a:r>
            <a:r>
              <a:rPr lang="en-US" sz="7400" dirty="0" smtClean="0"/>
              <a:t>: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7400" dirty="0" smtClean="0"/>
              <a:t>Don’t panic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7400" dirty="0" smtClean="0"/>
              <a:t>Baking soda or salt (lots)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7400" dirty="0" smtClean="0"/>
              <a:t>Fire extinguisher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7400" dirty="0" smtClean="0"/>
              <a:t>Lid (metal)</a:t>
            </a:r>
          </a:p>
          <a:p>
            <a:pPr marL="0" indent="0">
              <a:buFontTx/>
              <a:buNone/>
              <a:defRPr/>
            </a:pPr>
            <a:endParaRPr lang="en-US" sz="4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94313" y="2971800"/>
            <a:ext cx="4764087" cy="1703388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NEVER EVER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EVER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EVER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u="sng" dirty="0" err="1">
                <a:solidFill>
                  <a:schemeClr val="accent6">
                    <a:lumMod val="75000"/>
                  </a:schemeClr>
                </a:solidFill>
              </a:rPr>
              <a:t>EVER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u="sng" dirty="0" err="1">
                <a:solidFill>
                  <a:schemeClr val="accent6">
                    <a:lumMod val="75000"/>
                  </a:schemeClr>
                </a:solidFill>
              </a:rPr>
              <a:t>EVER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put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water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on a grease fire. It will blow up!!!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4664075"/>
            <a:ext cx="47640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Grease Fire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  <a:hlinkClick r:id="rId3"/>
              </a:rPr>
              <a:t>Grease Fire video</a:t>
            </a:r>
            <a:endParaRPr lang="en-US" sz="3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the 3 main injuries that occur in the kitchen?</a:t>
            </a:r>
          </a:p>
          <a:p>
            <a:pPr lvl="1"/>
            <a:r>
              <a:rPr lang="en-US" sz="2980" dirty="0" smtClean="0"/>
              <a:t>How can we prevent them?</a:t>
            </a:r>
          </a:p>
          <a:p>
            <a:pPr lvl="1"/>
            <a:r>
              <a:rPr lang="en-US" sz="2980" dirty="0" smtClean="0"/>
              <a:t>How do we treat them?</a:t>
            </a:r>
          </a:p>
          <a:p>
            <a:r>
              <a:rPr lang="en-US" sz="3200" dirty="0" smtClean="0"/>
              <a:t>Tell me about Grease fires? What do we NOT put on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Dishwashing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76403" cy="4121378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dirty="0" smtClean="0"/>
              <a:t>Scrape off any food into the garbage.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 smtClean="0"/>
              <a:t>Rinse off the dishes. </a:t>
            </a:r>
          </a:p>
          <a:p>
            <a:pPr marL="514350" indent="-514350">
              <a:buFontTx/>
              <a:buAutoNum type="arabicParenR"/>
            </a:pPr>
            <a:r>
              <a:rPr lang="en-US" sz="2800" dirty="0" smtClean="0"/>
              <a:t>Fill </a:t>
            </a:r>
            <a:r>
              <a:rPr lang="en-US" sz="2800" dirty="0" smtClean="0"/>
              <a:t>one sink with </a:t>
            </a:r>
            <a:r>
              <a:rPr lang="en-US" sz="3000" b="1" dirty="0" smtClean="0">
                <a:solidFill>
                  <a:srgbClr val="FFC000"/>
                </a:solidFill>
              </a:rPr>
              <a:t>hot soapy </a:t>
            </a:r>
            <a:r>
              <a:rPr lang="en-US" sz="2800" dirty="0" smtClean="0"/>
              <a:t>water, fill the other with hot clean water. </a:t>
            </a:r>
            <a:endParaRPr lang="en-US" sz="2800" dirty="0" smtClean="0"/>
          </a:p>
          <a:p>
            <a:pPr marL="514350" indent="-514350">
              <a:buFontTx/>
              <a:buAutoNum type="arabicParenR"/>
            </a:pPr>
            <a:r>
              <a:rPr lang="en-US" sz="2800" dirty="0" smtClean="0"/>
              <a:t>Wash </a:t>
            </a:r>
            <a:r>
              <a:rPr lang="en-US" sz="2800" dirty="0" smtClean="0"/>
              <a:t>dishes in soapy water </a:t>
            </a:r>
            <a:endParaRPr lang="en-US" sz="2800" dirty="0" smtClean="0"/>
          </a:p>
          <a:p>
            <a:pPr marL="514350" indent="-514350">
              <a:buFontTx/>
              <a:buAutoNum type="arabicParenR"/>
            </a:pPr>
            <a:r>
              <a:rPr lang="en-US" sz="2800" dirty="0" smtClean="0"/>
              <a:t>Rinse </a:t>
            </a:r>
            <a:r>
              <a:rPr lang="en-US" sz="2800" dirty="0" smtClean="0"/>
              <a:t>dishes on other side of the sink</a:t>
            </a:r>
            <a:endParaRPr lang="en-US" sz="2800" dirty="0"/>
          </a:p>
          <a:p>
            <a:pPr marL="514350" indent="-514350">
              <a:buFontTx/>
              <a:buAutoNum type="arabicParenR"/>
            </a:pPr>
            <a:r>
              <a:rPr lang="en-US" sz="2800" dirty="0" smtClean="0"/>
              <a:t>Dry promptly and put dishes away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Sanitize vs. Clean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Clean</a:t>
            </a:r>
            <a:r>
              <a:rPr lang="en-US" sz="3600" dirty="0"/>
              <a:t>: to remove </a:t>
            </a:r>
            <a:r>
              <a:rPr lang="en-US" sz="3600" b="1" dirty="0">
                <a:solidFill>
                  <a:srgbClr val="FFC000"/>
                </a:solidFill>
              </a:rPr>
              <a:t>VISIBLE</a:t>
            </a:r>
            <a:r>
              <a:rPr lang="en-US" sz="3600" dirty="0"/>
              <a:t> soil and food particles</a:t>
            </a:r>
          </a:p>
          <a:p>
            <a:r>
              <a:rPr lang="en-US" sz="3600" b="1" dirty="0"/>
              <a:t>Sanitize</a:t>
            </a:r>
            <a:r>
              <a:rPr lang="en-US" sz="3600" dirty="0"/>
              <a:t>: use </a:t>
            </a:r>
            <a:r>
              <a:rPr lang="en-US" sz="3600" b="1" dirty="0">
                <a:solidFill>
                  <a:srgbClr val="FFC000"/>
                </a:solidFill>
              </a:rPr>
              <a:t>moist</a:t>
            </a:r>
            <a:r>
              <a:rPr lang="en-US" sz="3600" dirty="0"/>
              <a:t> heat or </a:t>
            </a:r>
            <a:r>
              <a:rPr lang="en-US" sz="3600" b="1" dirty="0">
                <a:solidFill>
                  <a:srgbClr val="FFC000"/>
                </a:solidFill>
              </a:rPr>
              <a:t>chemical</a:t>
            </a:r>
            <a:r>
              <a:rPr lang="en-US" sz="3600" dirty="0"/>
              <a:t> agents to reduce pathogens</a:t>
            </a:r>
          </a:p>
          <a:p>
            <a:pPr lvl="1"/>
            <a:r>
              <a:rPr lang="en-US" sz="3380" dirty="0">
                <a:solidFill>
                  <a:srgbClr val="FFC000"/>
                </a:solidFill>
              </a:rPr>
              <a:t>We need to SANITIZE, not just clean!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Glove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 law, gloves must be worn when </a:t>
            </a:r>
            <a:r>
              <a:rPr lang="en-US" sz="2800" b="1" dirty="0">
                <a:solidFill>
                  <a:srgbClr val="FFC000"/>
                </a:solidFill>
              </a:rPr>
              <a:t>handling ready-to-eat foods </a:t>
            </a:r>
            <a:r>
              <a:rPr lang="en-US" sz="2800" dirty="0"/>
              <a:t>(think Subway)</a:t>
            </a:r>
          </a:p>
          <a:p>
            <a:r>
              <a:rPr lang="en-US" sz="2800" dirty="0"/>
              <a:t>Change gloves when </a:t>
            </a:r>
          </a:p>
          <a:p>
            <a:pPr marL="509588" lvl="1" indent="0">
              <a:buNone/>
            </a:pPr>
            <a:r>
              <a:rPr lang="en-US" sz="2400" dirty="0"/>
              <a:t>1. They tear</a:t>
            </a:r>
          </a:p>
          <a:p>
            <a:pPr marL="509588" lvl="1" indent="0">
              <a:buNone/>
            </a:pPr>
            <a:r>
              <a:rPr lang="en-US" sz="2400" dirty="0"/>
              <a:t>2. Before beginning a new task</a:t>
            </a:r>
          </a:p>
          <a:p>
            <a:pPr marL="509588" lvl="1" indent="0">
              <a:buNone/>
            </a:pPr>
            <a:r>
              <a:rPr lang="en-US" sz="2400" dirty="0"/>
              <a:t>3. Every four hours when doing the same task </a:t>
            </a:r>
          </a:p>
          <a:p>
            <a:pPr marL="509588" lvl="1" indent="0">
              <a:buNone/>
            </a:pPr>
            <a:r>
              <a:rPr lang="en-US" sz="2400" dirty="0"/>
              <a:t>4. After handling raw meat, fish, or </a:t>
            </a:r>
            <a:r>
              <a:rPr lang="en-US" sz="2400" dirty="0" smtClean="0"/>
              <a:t>poultry</a:t>
            </a:r>
            <a:endParaRPr lang="en-US" sz="2400" dirty="0"/>
          </a:p>
        </p:txBody>
      </p:sp>
      <p:pic>
        <p:nvPicPr>
          <p:cNvPr id="20482" name="Picture 2" descr="http://www.medicalnewstoday.com/content/images/articles/267041-gl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43" y="609600"/>
            <a:ext cx="3333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Clean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Food Storage Quiz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Correct Answers:</a:t>
            </a:r>
          </a:p>
          <a:p>
            <a:r>
              <a:rPr lang="en-US" sz="3200" dirty="0" smtClean="0"/>
              <a:t>#1 – </a:t>
            </a:r>
            <a:r>
              <a:rPr lang="en-US" sz="3200" dirty="0" smtClean="0">
                <a:solidFill>
                  <a:srgbClr val="FFC000"/>
                </a:solidFill>
              </a:rPr>
              <a:t>B</a:t>
            </a:r>
          </a:p>
          <a:p>
            <a:r>
              <a:rPr lang="en-US" sz="3200" dirty="0" smtClean="0"/>
              <a:t>#2 – </a:t>
            </a:r>
            <a:r>
              <a:rPr lang="en-US" sz="3200" dirty="0" smtClean="0">
                <a:solidFill>
                  <a:srgbClr val="FFC000"/>
                </a:solidFill>
              </a:rPr>
              <a:t>A</a:t>
            </a:r>
          </a:p>
          <a:p>
            <a:r>
              <a:rPr lang="en-US" sz="3200" dirty="0" smtClean="0"/>
              <a:t>#3 – </a:t>
            </a:r>
            <a:r>
              <a:rPr lang="en-US" sz="3200" dirty="0" smtClean="0">
                <a:solidFill>
                  <a:srgbClr val="FFC000"/>
                </a:solidFill>
              </a:rPr>
              <a:t>B</a:t>
            </a:r>
          </a:p>
          <a:p>
            <a:r>
              <a:rPr lang="en-US" sz="3200" dirty="0" smtClean="0"/>
              <a:t>#4 – </a:t>
            </a:r>
            <a:r>
              <a:rPr lang="en-US" sz="3200" dirty="0" smtClean="0">
                <a:solidFill>
                  <a:srgbClr val="FFC000"/>
                </a:solidFill>
              </a:rPr>
              <a:t>C</a:t>
            </a:r>
          </a:p>
          <a:p>
            <a:r>
              <a:rPr lang="en-US" sz="3200" dirty="0" smtClean="0"/>
              <a:t>#5 -- </a:t>
            </a:r>
            <a:r>
              <a:rPr lang="en-US" sz="3200" dirty="0" smtClean="0">
                <a:solidFill>
                  <a:srgbClr val="FFC000"/>
                </a:solidFill>
              </a:rPr>
              <a:t>B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06813"/>
            <a:ext cx="8915400" cy="1099843"/>
          </a:xfrm>
        </p:spPr>
        <p:txBody>
          <a:bodyPr/>
          <a:lstStyle/>
          <a:p>
            <a:r>
              <a:rPr lang="en-US" sz="4000" dirty="0" err="1" smtClean="0"/>
              <a:t>Scattergories</a:t>
            </a:r>
            <a:r>
              <a:rPr lang="en-US" sz="4000" dirty="0" smtClean="0"/>
              <a:t> – Kitchen Accidents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4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FIFO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97" y="1828800"/>
            <a:ext cx="8276403" cy="4121378"/>
          </a:xfrm>
        </p:spPr>
        <p:txBody>
          <a:bodyPr>
            <a:normAutofit/>
          </a:bodyPr>
          <a:lstStyle/>
          <a:p>
            <a:r>
              <a:rPr lang="en-US" sz="3200" dirty="0"/>
              <a:t>First In, First Out</a:t>
            </a:r>
          </a:p>
          <a:p>
            <a:r>
              <a:rPr lang="en-US" sz="3200" dirty="0"/>
              <a:t>Leftovers should be consumed within two days, and should be reheated thoroughly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267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Food Borne Illnesses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Correct Answers:</a:t>
            </a:r>
          </a:p>
          <a:p>
            <a:pPr marL="0" indent="0">
              <a:buNone/>
            </a:pP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9555480" cy="138176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Botulism: bottles &amp; babies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14855"/>
            <a:ext cx="5280660" cy="587248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700" dirty="0"/>
              <a:t>Improperly canned foods</a:t>
            </a:r>
          </a:p>
          <a:p>
            <a:pPr lvl="1"/>
            <a:r>
              <a:rPr lang="en-US" sz="2700" dirty="0"/>
              <a:t>Honey—never give honey to a baby under 1 years old</a:t>
            </a:r>
          </a:p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sz="2000" dirty="0"/>
              <a:t>Affects nervous system</a:t>
            </a:r>
          </a:p>
          <a:p>
            <a:pPr lvl="1"/>
            <a:r>
              <a:rPr lang="en-US" sz="2000" dirty="0"/>
              <a:t>Double vision</a:t>
            </a:r>
          </a:p>
          <a:p>
            <a:pPr lvl="1"/>
            <a:r>
              <a:rPr lang="en-US" sz="2000" dirty="0"/>
              <a:t>Not able to speak or swallow</a:t>
            </a:r>
          </a:p>
          <a:p>
            <a:pPr lvl="1"/>
            <a:r>
              <a:rPr lang="en-US" sz="2000" dirty="0"/>
              <a:t>Babies: weak cry, floppy movements, constipation</a:t>
            </a:r>
          </a:p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Prevention:</a:t>
            </a:r>
          </a:p>
          <a:p>
            <a:pPr lvl="1"/>
            <a:r>
              <a:rPr lang="en-US" sz="2700" dirty="0"/>
              <a:t>Don’t use bulging </a:t>
            </a:r>
            <a:r>
              <a:rPr lang="en-US" sz="2700" dirty="0"/>
              <a:t>cans</a:t>
            </a:r>
          </a:p>
          <a:p>
            <a:pPr lvl="1"/>
            <a:r>
              <a:rPr lang="en-US" sz="2700" dirty="0"/>
              <a:t>Don’t feed babies honey</a:t>
            </a:r>
            <a:endParaRPr lang="en-US" sz="2700" dirty="0"/>
          </a:p>
        </p:txBody>
      </p:sp>
      <p:pic>
        <p:nvPicPr>
          <p:cNvPr id="6148" name="Picture 10" descr="fd00929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37960" y="3281680"/>
            <a:ext cx="3499485" cy="3931180"/>
          </a:xfrm>
        </p:spPr>
      </p:pic>
      <p:pic>
        <p:nvPicPr>
          <p:cNvPr id="6149" name="Picture 11" descr="j00883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480" y="1295400"/>
            <a:ext cx="226314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457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9555480" cy="1381760"/>
          </a:xfrm>
        </p:spPr>
        <p:txBody>
          <a:bodyPr/>
          <a:lstStyle/>
          <a:p>
            <a:r>
              <a:rPr lang="en-US" sz="4800" dirty="0">
                <a:ea typeface="ＭＳ Ｐゴシック" pitchFamily="-107" charset="-128"/>
                <a:cs typeface="ＭＳ Ｐゴシック" pitchFamily="-107" charset="-128"/>
              </a:rPr>
              <a:t>E-Coli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5532120" cy="5699760"/>
          </a:xfrm>
        </p:spPr>
        <p:txBody>
          <a:bodyPr>
            <a:noAutofit/>
          </a:bodyPr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Sources</a:t>
            </a:r>
          </a:p>
          <a:p>
            <a:pPr lvl="1"/>
            <a:r>
              <a:rPr lang="en-US" sz="2400" dirty="0"/>
              <a:t>Undercooked ground beef</a:t>
            </a:r>
          </a:p>
          <a:p>
            <a:pPr lvl="1"/>
            <a:r>
              <a:rPr lang="en-US" sz="2400" dirty="0"/>
              <a:t>Un-pasteurized milk &amp; juice</a:t>
            </a:r>
          </a:p>
          <a:p>
            <a:pPr lvl="1"/>
            <a:r>
              <a:rPr lang="en-US" sz="2400" dirty="0"/>
              <a:t>Fecal matter &amp; infected </a:t>
            </a:r>
            <a:r>
              <a:rPr lang="en-US" sz="2400" dirty="0"/>
              <a:t>soil</a:t>
            </a:r>
          </a:p>
          <a:p>
            <a:pPr lvl="1"/>
            <a:r>
              <a:rPr lang="en-US" sz="2400" dirty="0"/>
              <a:t>Fruits &amp; Vegetables</a:t>
            </a:r>
            <a:endParaRPr lang="en-US" sz="2400" dirty="0"/>
          </a:p>
          <a:p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Symptoms</a:t>
            </a: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2400" dirty="0"/>
              <a:t>Cramps</a:t>
            </a:r>
          </a:p>
          <a:p>
            <a:pPr lvl="1"/>
            <a:r>
              <a:rPr lang="en-US" sz="2400" b="1" dirty="0"/>
              <a:t>Diarrhea</a:t>
            </a:r>
          </a:p>
          <a:p>
            <a:pPr lvl="1"/>
            <a:r>
              <a:rPr lang="en-US" sz="2400" b="1" dirty="0"/>
              <a:t>Nausea</a:t>
            </a:r>
          </a:p>
          <a:p>
            <a:pPr lvl="1"/>
            <a:r>
              <a:rPr lang="en-US" sz="2400" b="1" dirty="0"/>
              <a:t>Vomiting</a:t>
            </a:r>
          </a:p>
          <a:p>
            <a:pPr lvl="1"/>
            <a:r>
              <a:rPr lang="en-US" sz="2400" dirty="0"/>
              <a:t>Fever</a:t>
            </a:r>
          </a:p>
        </p:txBody>
      </p:sp>
      <p:pic>
        <p:nvPicPr>
          <p:cNvPr id="147467" name="j0381227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8884920" y="6995160"/>
            <a:ext cx="335280" cy="345440"/>
          </a:xfrm>
        </p:spPr>
      </p:pic>
      <p:pic>
        <p:nvPicPr>
          <p:cNvPr id="7174" name="Picture 12" descr="j01368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4140" y="1"/>
            <a:ext cx="2849880" cy="413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45380" y="4667962"/>
            <a:ext cx="4547870" cy="279592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l"/>
            <a:r>
              <a:rPr lang="en-US" sz="3100" dirty="0">
                <a:latin typeface="+mj-lt"/>
              </a:rPr>
              <a:t>Prevention:</a:t>
            </a:r>
          </a:p>
          <a:p>
            <a:pPr marL="382059" indent="-382059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Make </a:t>
            </a:r>
            <a:r>
              <a:rPr lang="en-US" sz="2800" dirty="0">
                <a:latin typeface="+mj-lt"/>
              </a:rPr>
              <a:t>sure meat is properly </a:t>
            </a:r>
            <a:r>
              <a:rPr lang="en-US" sz="2800" dirty="0" smtClean="0">
                <a:latin typeface="+mj-lt"/>
              </a:rPr>
              <a:t>cooked</a:t>
            </a:r>
          </a:p>
          <a:p>
            <a:pPr marL="382059" indent="-382059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Wash </a:t>
            </a:r>
            <a:r>
              <a:rPr lang="en-US" sz="2800" dirty="0">
                <a:latin typeface="+mj-lt"/>
              </a:rPr>
              <a:t>your hands</a:t>
            </a:r>
            <a:r>
              <a:rPr lang="en-US" sz="2800" dirty="0" smtClean="0">
                <a:latin typeface="+mj-lt"/>
              </a:rPr>
              <a:t>!</a:t>
            </a:r>
          </a:p>
          <a:p>
            <a:pPr lvl="1" algn="l"/>
            <a:endParaRPr lang="en-US" dirty="0" smtClean="0">
              <a:latin typeface="+mj-lt"/>
            </a:endParaRPr>
          </a:p>
          <a:p>
            <a:pPr lvl="1" algn="l"/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099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147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" y="-162560"/>
            <a:ext cx="9555480" cy="138176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Hepatitis A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" y="1539240"/>
            <a:ext cx="4693920" cy="5699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700" dirty="0"/>
              <a:t>Fecal </a:t>
            </a:r>
            <a:r>
              <a:rPr lang="en-US" sz="2700" dirty="0"/>
              <a:t>matter</a:t>
            </a:r>
          </a:p>
          <a:p>
            <a:pPr lvl="1"/>
            <a:r>
              <a:rPr lang="en-US" sz="2700" dirty="0"/>
              <a:t>Improper hand </a:t>
            </a:r>
          </a:p>
          <a:p>
            <a:pPr marL="509412" lvl="1" indent="0">
              <a:buNone/>
            </a:pPr>
            <a:r>
              <a:rPr lang="en-US" sz="2700" dirty="0"/>
              <a:t>washing</a:t>
            </a:r>
            <a:endParaRPr lang="en-US" sz="2700" dirty="0"/>
          </a:p>
          <a:p>
            <a:pPr marL="509412" lvl="1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  <a:endParaRPr lang="en-US" sz="31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2700" dirty="0"/>
              <a:t>Fever</a:t>
            </a:r>
          </a:p>
          <a:p>
            <a:pPr lvl="1"/>
            <a:r>
              <a:rPr lang="en-US" sz="2700" dirty="0"/>
              <a:t>Loss of appetite</a:t>
            </a:r>
          </a:p>
          <a:p>
            <a:pPr lvl="1"/>
            <a:r>
              <a:rPr lang="en-US" sz="2700" b="1" dirty="0"/>
              <a:t>Nausea, Vomiting</a:t>
            </a:r>
            <a:endParaRPr lang="en-US" sz="2700" b="1" dirty="0"/>
          </a:p>
          <a:p>
            <a:pPr lvl="1"/>
            <a:r>
              <a:rPr lang="en-US" sz="2700" u="sng" dirty="0"/>
              <a:t>Jaundice</a:t>
            </a:r>
          </a:p>
          <a:p>
            <a:pPr marL="0" indent="0">
              <a:buNone/>
            </a:pPr>
            <a:r>
              <a:rPr lang="en-US" sz="3100" dirty="0"/>
              <a:t>Prevention:</a:t>
            </a:r>
          </a:p>
          <a:p>
            <a:r>
              <a:rPr lang="en-US" sz="3100" dirty="0"/>
              <a:t>Wash your hands!</a:t>
            </a:r>
            <a:endParaRPr lang="en-US" sz="3100" dirty="0"/>
          </a:p>
          <a:p>
            <a:pPr lvl="1">
              <a:buFont typeface="Wingdings" pitchFamily="-107" charset="2"/>
              <a:buNone/>
            </a:pPr>
            <a:endParaRPr lang="en-US" dirty="0"/>
          </a:p>
        </p:txBody>
      </p:sp>
      <p:pic>
        <p:nvPicPr>
          <p:cNvPr id="8196" name="Picture 7" descr="sy0119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51220" y="4836160"/>
            <a:ext cx="3352800" cy="2614190"/>
          </a:xfrm>
        </p:spPr>
      </p:pic>
      <p:pic>
        <p:nvPicPr>
          <p:cNvPr id="8197" name="Picture 9" descr="j03842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9540" y="2245360"/>
            <a:ext cx="2682240" cy="241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92866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" y="-152400"/>
            <a:ext cx="9555480" cy="138176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Salmonella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" y="1600200"/>
            <a:ext cx="4693920" cy="5699760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700" dirty="0"/>
              <a:t>Fresh poultry</a:t>
            </a:r>
          </a:p>
          <a:p>
            <a:pPr lvl="1"/>
            <a:r>
              <a:rPr lang="en-US" sz="2700" dirty="0"/>
              <a:t>Raw eggs</a:t>
            </a:r>
          </a:p>
          <a:p>
            <a:pPr lvl="1"/>
            <a:endParaRPr lang="en-US" sz="2700" dirty="0"/>
          </a:p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sz="2700" dirty="0"/>
              <a:t>Cramps</a:t>
            </a:r>
          </a:p>
          <a:p>
            <a:pPr lvl="1"/>
            <a:r>
              <a:rPr lang="en-US" sz="2700" b="1" dirty="0"/>
              <a:t>Diarrhea</a:t>
            </a:r>
          </a:p>
          <a:p>
            <a:pPr lvl="1"/>
            <a:r>
              <a:rPr lang="en-US" sz="2700" b="1" dirty="0"/>
              <a:t>Nausea</a:t>
            </a:r>
          </a:p>
          <a:p>
            <a:pPr lvl="1"/>
            <a:r>
              <a:rPr lang="en-US" sz="2700" dirty="0"/>
              <a:t>Chills</a:t>
            </a:r>
          </a:p>
          <a:p>
            <a:pPr lvl="1"/>
            <a:r>
              <a:rPr lang="en-US" sz="2700" dirty="0"/>
              <a:t>Fever</a:t>
            </a:r>
          </a:p>
          <a:p>
            <a:pPr lvl="1"/>
            <a:r>
              <a:rPr lang="en-US" sz="2700" dirty="0"/>
              <a:t>Headache</a:t>
            </a:r>
          </a:p>
        </p:txBody>
      </p:sp>
      <p:pic>
        <p:nvPicPr>
          <p:cNvPr id="9220" name="Picture 7" descr="j017796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39540" y="1554480"/>
            <a:ext cx="4023360" cy="2763520"/>
          </a:xfrm>
        </p:spPr>
      </p:pic>
      <p:pic>
        <p:nvPicPr>
          <p:cNvPr id="9221" name="Picture 8" descr="j02082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480" y="3454400"/>
            <a:ext cx="4274820" cy="38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71675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Staphylococcus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" y="1899920"/>
            <a:ext cx="5615940" cy="569976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400" dirty="0"/>
              <a:t>Human skin, nose &amp; throat; passed by not washing </a:t>
            </a:r>
            <a:r>
              <a:rPr lang="en-US" sz="2400" dirty="0" smtClean="0"/>
              <a:t>hands</a:t>
            </a:r>
            <a:endParaRPr lang="en-US" sz="2400" dirty="0"/>
          </a:p>
          <a:p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Symptoms</a:t>
            </a:r>
          </a:p>
          <a:p>
            <a:pPr lvl="1"/>
            <a:r>
              <a:rPr lang="en-US" sz="2400" dirty="0"/>
              <a:t>Nausea</a:t>
            </a:r>
          </a:p>
          <a:p>
            <a:pPr lvl="1"/>
            <a:r>
              <a:rPr lang="en-US" sz="2400" dirty="0"/>
              <a:t>Vomiting</a:t>
            </a:r>
          </a:p>
          <a:p>
            <a:pPr lvl="1"/>
            <a:r>
              <a:rPr lang="en-US" sz="2400" dirty="0"/>
              <a:t>Diarrhea</a:t>
            </a:r>
          </a:p>
          <a:p>
            <a:pPr lvl="1">
              <a:buFont typeface="Wingdings" pitchFamily="-107" charset="2"/>
              <a:buNone/>
            </a:pPr>
            <a:r>
              <a:rPr lang="en-US" sz="2400" dirty="0" smtClean="0"/>
              <a:t>**</a:t>
            </a:r>
            <a:r>
              <a:rPr lang="en-US" sz="2400" b="1" dirty="0"/>
              <a:t>Similar to </a:t>
            </a:r>
            <a:r>
              <a:rPr lang="en-US" sz="2400" b="1" dirty="0" smtClean="0"/>
              <a:t>a nasty flu </a:t>
            </a:r>
            <a:r>
              <a:rPr lang="en-US" sz="2400" b="1" dirty="0"/>
              <a:t>or cold</a:t>
            </a:r>
            <a:endParaRPr lang="en-US" sz="2400" dirty="0"/>
          </a:p>
          <a:p>
            <a:pPr lvl="1">
              <a:buFont typeface="Wingdings" pitchFamily="-107" charset="2"/>
              <a:buNone/>
            </a:pPr>
            <a:endParaRPr lang="en-US" sz="2400" dirty="0"/>
          </a:p>
          <a:p>
            <a:pPr lvl="1">
              <a:buFont typeface="Wingdings" pitchFamily="-107" charset="2"/>
              <a:buNone/>
            </a:pPr>
            <a:endParaRPr lang="en-US" sz="2400" dirty="0"/>
          </a:p>
        </p:txBody>
      </p:sp>
      <p:pic>
        <p:nvPicPr>
          <p:cNvPr id="10244" name="Picture 8" descr="j0136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7960" y="1304263"/>
            <a:ext cx="3101340" cy="35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fd016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922520"/>
            <a:ext cx="1424940" cy="115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8441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-76200"/>
            <a:ext cx="9555480" cy="1381760"/>
          </a:xfrm>
        </p:spPr>
        <p:txBody>
          <a:bodyPr/>
          <a:lstStyle/>
          <a:p>
            <a:r>
              <a:rPr lang="en-US" dirty="0" smtClean="0"/>
              <a:t>Campylobacter SSP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Source</a:t>
            </a:r>
          </a:p>
          <a:p>
            <a:pPr lvl="1"/>
            <a:r>
              <a:rPr lang="en-US" sz="2700" dirty="0"/>
              <a:t>Raw and undercooked poultry</a:t>
            </a:r>
          </a:p>
          <a:p>
            <a:pPr lvl="1"/>
            <a:r>
              <a:rPr lang="en-US" sz="2700" dirty="0"/>
              <a:t>Unpasteurized milk</a:t>
            </a:r>
          </a:p>
          <a:p>
            <a:pPr lvl="1"/>
            <a:r>
              <a:rPr lang="en-US" sz="2700" dirty="0"/>
              <a:t>Contaminated water</a:t>
            </a:r>
            <a:endParaRPr lang="en-US" sz="2700" dirty="0"/>
          </a:p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 Symptoms</a:t>
            </a:r>
            <a:endParaRPr lang="en-US" sz="31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2000" dirty="0"/>
              <a:t>Upset stomach</a:t>
            </a:r>
          </a:p>
          <a:p>
            <a:r>
              <a:rPr lang="en-US" sz="3100" dirty="0">
                <a:ea typeface="ＭＳ Ｐゴシック" pitchFamily="-107" charset="-128"/>
                <a:cs typeface="ＭＳ Ｐゴシック" pitchFamily="-107" charset="-128"/>
              </a:rPr>
              <a:t>Prevention</a:t>
            </a:r>
            <a:endParaRPr lang="en-US" sz="31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/>
            <a:r>
              <a:rPr lang="en-US" sz="2000" dirty="0"/>
              <a:t>Use a thermometer!</a:t>
            </a:r>
          </a:p>
          <a:p>
            <a:pPr lvl="1"/>
            <a:r>
              <a:rPr lang="en-US" sz="2000" dirty="0"/>
              <a:t>Be careful of water sources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4916226" y="1381760"/>
            <a:ext cx="4777740" cy="3281680"/>
          </a:xfrm>
          <a:prstGeom prst="rect">
            <a:avLst/>
          </a:prstGeom>
        </p:spPr>
      </p:pic>
      <p:pic>
        <p:nvPicPr>
          <p:cNvPr id="1026" name="Picture 2" descr="http://u6efc47qb7f1g5v06kf9kfdcn.wpengine.netdna-cdn.com/wp-content/uploads/2011/06/RAW_MILK_Milk_Bott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04360"/>
            <a:ext cx="3799840" cy="26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05403" cy="1245787"/>
          </a:xfrm>
        </p:spPr>
        <p:txBody>
          <a:bodyPr/>
          <a:lstStyle/>
          <a:p>
            <a:r>
              <a:rPr lang="en-US" sz="4800" dirty="0" smtClean="0"/>
              <a:t>Cutting Boards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Nonporous, plastic</a:t>
            </a:r>
          </a:p>
          <a:p>
            <a:endParaRPr lang="en-US" sz="3200" dirty="0" smtClean="0"/>
          </a:p>
          <a:p>
            <a:r>
              <a:rPr lang="en-US" sz="3200" dirty="0" smtClean="0"/>
              <a:t>Anything that touches raw meat, poultry, or eggs must be sprayed with bleach, and washed with hot water and soap</a:t>
            </a:r>
            <a:endParaRPr lang="en-US" sz="3200" dirty="0"/>
          </a:p>
        </p:txBody>
      </p:sp>
      <p:pic>
        <p:nvPicPr>
          <p:cNvPr id="21506" name="Picture 2" descr="http://images.zesco.com/pimages/009/009-d-192-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Danger Zone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812925"/>
            <a:ext cx="4983162" cy="513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41-135 degrees</a:t>
            </a:r>
          </a:p>
          <a:p>
            <a:pPr lvl="1"/>
            <a:r>
              <a:rPr lang="en-US" sz="2800" dirty="0" smtClean="0"/>
              <a:t>In between these temperatures, bacteria reproduce rapidly</a:t>
            </a:r>
            <a:endParaRPr lang="en-US" sz="2800" dirty="0"/>
          </a:p>
        </p:txBody>
      </p:sp>
      <p:pic>
        <p:nvPicPr>
          <p:cNvPr id="4" name="Picture 6" descr="http://www.aspenpitkin.com/Portals/0/images/City/envhealth/restaurant%203a%20upda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2475" y="2286000"/>
            <a:ext cx="3200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2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3" descr="unsafe kitch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2400"/>
            <a:ext cx="9726612" cy="745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8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Proper Thawing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276403" cy="41213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fridge </a:t>
            </a:r>
          </a:p>
          <a:p>
            <a:r>
              <a:rPr lang="en-US" sz="3200" dirty="0" smtClean="0"/>
              <a:t>In the microwave</a:t>
            </a:r>
          </a:p>
          <a:p>
            <a:r>
              <a:rPr lang="en-US" sz="3200" dirty="0" smtClean="0"/>
              <a:t>NEVER on the counter, at room temperature</a:t>
            </a:r>
            <a:endParaRPr lang="en-US" sz="3200" dirty="0"/>
          </a:p>
        </p:txBody>
      </p:sp>
      <p:pic>
        <p:nvPicPr>
          <p:cNvPr id="4" name="Picture 3" descr="j03112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2281" y="5163479"/>
            <a:ext cx="13081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03356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0"/>
            <a:ext cx="25908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7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a typeface="ＭＳ Ｐゴシック" pitchFamily="-107" charset="-128"/>
                <a:cs typeface="ＭＳ Ｐゴシック" pitchFamily="-107" charset="-128"/>
              </a:rPr>
              <a:t>Proper Temperatures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518592"/>
            <a:ext cx="9143999" cy="456800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ea typeface="ＭＳ Ｐゴシック" pitchFamily="-107" charset="-128"/>
                <a:cs typeface="ＭＳ Ｐゴシック" pitchFamily="-107" charset="-128"/>
              </a:rPr>
              <a:t>When cooking, you must cook to a proper </a:t>
            </a:r>
            <a:r>
              <a:rPr lang="en-US" sz="2400" b="1" u="sng" dirty="0" smtClean="0">
                <a:solidFill>
                  <a:srgbClr val="FFC000"/>
                </a:solidFill>
                <a:ea typeface="ＭＳ Ｐゴシック" pitchFamily="-107" charset="-128"/>
                <a:cs typeface="ＭＳ Ｐゴシック" pitchFamily="-107" charset="-128"/>
              </a:rPr>
              <a:t>internal</a:t>
            </a:r>
            <a:r>
              <a:rPr lang="en-US" sz="2400" dirty="0" smtClean="0">
                <a:solidFill>
                  <a:srgbClr val="FFC000"/>
                </a:solidFill>
                <a:ea typeface="ＭＳ Ｐゴシック" pitchFamily="-107" charset="-128"/>
                <a:cs typeface="ＭＳ Ｐゴシック" pitchFamily="-107" charset="-128"/>
              </a:rPr>
              <a:t> temperature to kill off harmful bacteria.  </a:t>
            </a:r>
          </a:p>
          <a:p>
            <a:r>
              <a:rPr lang="en-US" sz="2400" b="1" dirty="0">
                <a:ea typeface="ＭＳ Ｐゴシック" pitchFamily="-107" charset="-128"/>
                <a:cs typeface="ＭＳ Ｐゴシック" pitchFamily="-107" charset="-128"/>
              </a:rPr>
              <a:t>Seafood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, beef, lamb, veal, pork </a:t>
            </a:r>
            <a:r>
              <a:rPr lang="en-US" sz="2400" b="1" dirty="0">
                <a:ea typeface="ＭＳ Ｐゴシック" pitchFamily="-107" charset="-128"/>
                <a:cs typeface="ＭＳ Ｐゴシック" pitchFamily="-107" charset="-128"/>
              </a:rPr>
              <a:t>(solid pieces):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400" b="1" u="sng" dirty="0">
                <a:ea typeface="ＭＳ Ｐゴシック" pitchFamily="-107" charset="-128"/>
                <a:cs typeface="ＭＳ Ｐゴシック" pitchFamily="-107" charset="-128"/>
              </a:rPr>
              <a:t>145 </a:t>
            </a:r>
            <a:r>
              <a:rPr lang="en-US" sz="2400" b="1" dirty="0" smtClean="0">
                <a:ea typeface="ＭＳ Ｐゴシック" pitchFamily="-107" charset="-128"/>
                <a:cs typeface="ＭＳ Ｐゴシック" pitchFamily="-107" charset="-128"/>
              </a:rPr>
              <a:t>°</a:t>
            </a:r>
            <a:endParaRPr lang="en-US" sz="2400" b="1" dirty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2400" b="1" u="sng" dirty="0">
                <a:ea typeface="ＭＳ Ｐゴシック" pitchFamily="-107" charset="-128"/>
                <a:cs typeface="ＭＳ Ｐゴシック" pitchFamily="-107" charset="-128"/>
              </a:rPr>
              <a:t>Ground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 meats (beef, lamb, pork): </a:t>
            </a:r>
            <a:r>
              <a:rPr lang="en-US" sz="2400" b="1" u="sng" dirty="0">
                <a:ea typeface="ＭＳ Ｐゴシック" pitchFamily="-107" charset="-128"/>
                <a:cs typeface="ＭＳ Ｐゴシック" pitchFamily="-107" charset="-128"/>
              </a:rPr>
              <a:t>155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 ° </a:t>
            </a:r>
          </a:p>
          <a:p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All </a:t>
            </a:r>
            <a:r>
              <a:rPr lang="en-US" sz="2400" b="1" dirty="0">
                <a:ea typeface="ＭＳ Ｐゴシック" pitchFamily="-107" charset="-128"/>
                <a:cs typeface="ＭＳ Ｐゴシック" pitchFamily="-107" charset="-128"/>
              </a:rPr>
              <a:t>poultry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: </a:t>
            </a:r>
            <a:r>
              <a:rPr lang="en-US" sz="2400" b="1" u="sng" dirty="0">
                <a:ea typeface="ＭＳ Ｐゴシック" pitchFamily="-107" charset="-128"/>
                <a:cs typeface="ＭＳ Ｐゴシック" pitchFamily="-107" charset="-128"/>
              </a:rPr>
              <a:t>165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 °</a:t>
            </a:r>
          </a:p>
          <a:p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Reheat foods to </a:t>
            </a:r>
            <a:r>
              <a:rPr lang="en-US" sz="2400" b="1" u="sng" dirty="0">
                <a:ea typeface="ＭＳ Ｐゴシック" pitchFamily="-107" charset="-128"/>
                <a:cs typeface="ＭＳ Ｐゴシック" pitchFamily="-107" charset="-128"/>
              </a:rPr>
              <a:t>165 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°</a:t>
            </a:r>
          </a:p>
          <a:p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Freezer temperature:</a:t>
            </a:r>
            <a:r>
              <a:rPr lang="en-US" sz="2400" b="1" u="sng" dirty="0"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 °</a:t>
            </a:r>
          </a:p>
          <a:p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Cold 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storage of foods: </a:t>
            </a:r>
            <a:r>
              <a:rPr lang="en-US" sz="2400" b="1" u="sng" dirty="0">
                <a:ea typeface="ＭＳ Ｐゴシック" pitchFamily="-107" charset="-128"/>
                <a:cs typeface="ＭＳ Ｐゴシック" pitchFamily="-107" charset="-128"/>
              </a:rPr>
              <a:t>40 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°or below</a:t>
            </a:r>
          </a:p>
          <a:p>
            <a:pPr>
              <a:buNone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6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6813"/>
            <a:ext cx="9677399" cy="1099843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Prevention: Cooling &amp; Reheating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2514600"/>
            <a:ext cx="4343399" cy="4495800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Keep hot foods hot &amp; cold foods </a:t>
            </a:r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cold!</a:t>
            </a:r>
            <a:endParaRPr lang="en-US" sz="2400" dirty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3000" dirty="0" smtClean="0">
                <a:ea typeface="ＭＳ Ｐゴシック" pitchFamily="-107" charset="-128"/>
                <a:cs typeface="ＭＳ Ｐゴシック" pitchFamily="-107" charset="-128"/>
              </a:rPr>
              <a:t>Cooling - </a:t>
            </a:r>
            <a:r>
              <a:rPr lang="en-US" sz="2600" dirty="0" smtClean="0"/>
              <a:t>Hot </a:t>
            </a:r>
            <a:r>
              <a:rPr lang="en-US" sz="2600" dirty="0" smtClean="0"/>
              <a:t>foods should go from </a:t>
            </a:r>
            <a:r>
              <a:rPr lang="en-US" sz="2600" b="1" dirty="0" smtClean="0">
                <a:solidFill>
                  <a:srgbClr val="FFC000"/>
                </a:solidFill>
              </a:rPr>
              <a:t>135</a:t>
            </a:r>
            <a:r>
              <a:rPr lang="en-US" sz="2600" dirty="0" smtClean="0"/>
              <a:t> to </a:t>
            </a:r>
            <a:r>
              <a:rPr lang="en-US" sz="2600" b="1" dirty="0" smtClean="0">
                <a:solidFill>
                  <a:srgbClr val="FFC000"/>
                </a:solidFill>
              </a:rPr>
              <a:t>70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en-US" sz="2600" dirty="0" smtClean="0"/>
              <a:t>degrees within two hours, and from </a:t>
            </a:r>
            <a:r>
              <a:rPr lang="en-US" sz="2600" b="1" dirty="0" smtClean="0">
                <a:solidFill>
                  <a:srgbClr val="FFC000"/>
                </a:solidFill>
              </a:rPr>
              <a:t>70-41</a:t>
            </a:r>
            <a:r>
              <a:rPr lang="en-US" sz="2600" dirty="0" smtClean="0"/>
              <a:t> degrees within four hours</a:t>
            </a:r>
            <a:endParaRPr lang="en-US" sz="2600" dirty="0"/>
          </a:p>
        </p:txBody>
      </p:sp>
      <p:pic>
        <p:nvPicPr>
          <p:cNvPr id="17412" name="Picture 4" descr="The Danger Zone Therm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43200"/>
            <a:ext cx="5029200" cy="28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43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88696"/>
              </p:ext>
            </p:extLst>
          </p:nvPr>
        </p:nvGraphicFramePr>
        <p:xfrm>
          <a:off x="1143000" y="457200"/>
          <a:ext cx="8064500" cy="50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Worksheet" r:id="rId4" imgW="8153586" imgH="5082414" progId="Excel.Sheet.8">
                  <p:embed/>
                </p:oleObj>
              </mc:Choice>
              <mc:Fallback>
                <p:oleObj name="Worksheet" r:id="rId4" imgW="8153586" imgH="5082414" progId="Excel.Shee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"/>
                        <a:ext cx="8064500" cy="502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04800" y="5791200"/>
            <a:ext cx="908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dirty="0"/>
              <a:t>3 Major Lab Safety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03238" y="304800"/>
            <a:ext cx="9051925" cy="1295400"/>
          </a:xfrm>
        </p:spPr>
        <p:txBody>
          <a:bodyPr/>
          <a:lstStyle/>
          <a:p>
            <a:r>
              <a:rPr lang="en-US" smtClean="0"/>
              <a:t>Prevention: Cuts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2627423"/>
            <a:ext cx="9051925" cy="5130800"/>
          </a:xfrm>
        </p:spPr>
        <p:txBody>
          <a:bodyPr>
            <a:normAutofit/>
          </a:bodyPr>
          <a:lstStyle/>
          <a:p>
            <a:pPr>
              <a:buFont typeface="Wingdings" pitchFamily="-110" charset="2"/>
              <a:buChar char="v"/>
            </a:pPr>
            <a:r>
              <a:rPr lang="en-US" sz="2800" dirty="0" smtClean="0"/>
              <a:t>Wash knives </a:t>
            </a:r>
            <a:r>
              <a:rPr lang="en-US" sz="2800" u="sng" dirty="0" smtClean="0"/>
              <a:t>separately</a:t>
            </a:r>
          </a:p>
          <a:p>
            <a:pPr>
              <a:buFont typeface="Wingdings" pitchFamily="-110" charset="2"/>
              <a:buChar char="v"/>
            </a:pPr>
            <a:r>
              <a:rPr lang="en-US" sz="2800" dirty="0" smtClean="0"/>
              <a:t>Put all broken glass in the SHARPS BIN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Remove can lids completely, place in the sharps bin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9933"/>
                </a:solidFill>
              </a:rPr>
              <a:t>The best knives are SHARP knives, because they use LESS PRESSURE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Aid: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557800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If it’s spurting, we get emergency help (arterial cut)</a:t>
            </a:r>
          </a:p>
          <a:p>
            <a:pPr>
              <a:defRPr/>
            </a:pPr>
            <a:r>
              <a:rPr lang="en-US" sz="2800" dirty="0" smtClean="0"/>
              <a:t>If it’s oozing (as most cuts will), you need to do the following: </a:t>
            </a:r>
          </a:p>
          <a:p>
            <a:pPr marL="954405" lvl="1" indent="-514350">
              <a:buFontTx/>
              <a:buAutoNum type="arabicPeriod"/>
              <a:defRPr/>
            </a:pPr>
            <a:r>
              <a:rPr lang="en-US" sz="2400" b="1" dirty="0" smtClean="0"/>
              <a:t>Wash with soap and water</a:t>
            </a:r>
          </a:p>
          <a:p>
            <a:pPr marL="954405" lvl="1" indent="-514350">
              <a:buFontTx/>
              <a:buAutoNum type="arabicPeriod"/>
              <a:defRPr/>
            </a:pPr>
            <a:r>
              <a:rPr lang="en-US" sz="2400" b="1" dirty="0" smtClean="0"/>
              <a:t>Apply direct pressure</a:t>
            </a:r>
          </a:p>
          <a:p>
            <a:pPr marL="954405" lvl="1" indent="-514350">
              <a:buFontTx/>
              <a:buAutoNum type="arabicPeriod"/>
              <a:defRPr/>
            </a:pPr>
            <a:r>
              <a:rPr lang="en-US" sz="2400" dirty="0" smtClean="0"/>
              <a:t>Clean up and bandage</a:t>
            </a:r>
          </a:p>
          <a:p>
            <a:pPr marL="954405" lvl="1" indent="-514350">
              <a:buFontTx/>
              <a:buAutoNum type="arabicPeriod"/>
              <a:defRPr/>
            </a:pPr>
            <a:r>
              <a:rPr lang="en-US" sz="2400" dirty="0" smtClean="0"/>
              <a:t>Any more than that, we can get the nurse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Prevention: Spills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1" y="2518592"/>
            <a:ext cx="8763000" cy="47966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 smtClean="0"/>
              <a:t>#1 Rule in this class: CLEAN </a:t>
            </a:r>
            <a:r>
              <a:rPr lang="en-US" sz="3600" b="1" dirty="0" smtClean="0"/>
              <a:t>IT UP…QUICK</a:t>
            </a:r>
            <a:r>
              <a:rPr lang="en-US" sz="3600" b="1" dirty="0" smtClean="0"/>
              <a:t>!</a:t>
            </a:r>
          </a:p>
          <a:p>
            <a:pPr>
              <a:buFontTx/>
              <a:buNone/>
            </a:pPr>
            <a:r>
              <a:rPr lang="en-US" sz="3600" dirty="0" smtClean="0"/>
              <a:t>Spills lead to slips and falls.</a:t>
            </a:r>
          </a:p>
          <a:p>
            <a:pPr>
              <a:buFontTx/>
              <a:buNone/>
            </a:pPr>
            <a:r>
              <a:rPr lang="en-US" sz="3600" dirty="0" smtClean="0"/>
              <a:t>Use a floor towel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Aid: Spills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90997" y="2518592"/>
            <a:ext cx="8634003" cy="5101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 person fell because they slipped on a spill, we PICK THEM UP</a:t>
            </a:r>
          </a:p>
          <a:p>
            <a:pPr lvl="1"/>
            <a:r>
              <a:rPr lang="en-US" sz="3200" dirty="0" smtClean="0"/>
              <a:t>Unless… they hit their head. DO NOT move them and tell the teacher </a:t>
            </a:r>
            <a:r>
              <a:rPr lang="en-US" sz="3200" u="sng" dirty="0" smtClean="0"/>
              <a:t>right</a:t>
            </a:r>
            <a:r>
              <a:rPr lang="en-US" sz="3200" dirty="0" smtClean="0"/>
              <a:t> away. Moving a person with a  head injury could cause further damage or paralysis.</a:t>
            </a:r>
            <a:r>
              <a:rPr lang="en-US" sz="3600" dirty="0" smtClean="0">
                <a:latin typeface="Tekton Pro BoldCond" charset="0"/>
                <a:ea typeface="Tekton Pro BoldCond" charset="0"/>
                <a:cs typeface="Tekton Pro BoldCond" charset="0"/>
              </a:rPr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667000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r>
              <a:rPr lang="en-US" sz="4400" dirty="0" smtClean="0">
                <a:latin typeface="Tekton Pro BoldCond" charset="0"/>
                <a:ea typeface="Tekton Pro BoldCond" charset="0"/>
                <a:cs typeface="Tekton Pro BoldCond" charset="0"/>
              </a:rPr>
              <a:t>When </a:t>
            </a:r>
            <a:r>
              <a:rPr lang="en-US" sz="4400" dirty="0">
                <a:latin typeface="Tekton Pro BoldCond" charset="0"/>
                <a:ea typeface="Tekton Pro BoldCond" charset="0"/>
                <a:cs typeface="Tekton Pro BoldCond" charset="0"/>
              </a:rPr>
              <a:t>water reaches 156 degrees, it can cause a third degree burn in an adult in </a:t>
            </a:r>
            <a:r>
              <a:rPr lang="en-US" sz="4400" dirty="0">
                <a:solidFill>
                  <a:srgbClr val="FF9933"/>
                </a:solidFill>
                <a:latin typeface="Tekton Pro BoldCond" charset="0"/>
                <a:ea typeface="Tekton Pro BoldCond" charset="0"/>
                <a:cs typeface="Tekton Pro BoldCond" charset="0"/>
              </a:rPr>
              <a:t>one second</a:t>
            </a:r>
            <a:r>
              <a:rPr lang="en-US" sz="4400" dirty="0">
                <a:latin typeface="Tekton Pro BoldCond" charset="0"/>
                <a:ea typeface="Tekton Pro BoldCond" charset="0"/>
                <a:cs typeface="Tekton Pro BoldCond" charset="0"/>
              </a:rPr>
              <a:t>. </a:t>
            </a:r>
            <a:r>
              <a:rPr lang="en-US" sz="4400" dirty="0" smtClean="0">
                <a:latin typeface="Tekton Pro BoldCond" charset="0"/>
                <a:ea typeface="Tekton Pro BoldCond" charset="0"/>
                <a:cs typeface="Tekton Pro BoldCond" charset="0"/>
              </a:rPr>
              <a:t>(That’s </a:t>
            </a:r>
            <a:r>
              <a:rPr lang="en-US" sz="4400" dirty="0">
                <a:latin typeface="Tekton Pro BoldCond" charset="0"/>
                <a:ea typeface="Tekton Pro BoldCond" charset="0"/>
                <a:cs typeface="Tekton Pro BoldCond" charset="0"/>
              </a:rPr>
              <a:t>still </a:t>
            </a:r>
            <a:r>
              <a:rPr lang="en-US" sz="4400" u="sng" dirty="0">
                <a:latin typeface="Tekton Pro BoldCond" charset="0"/>
                <a:ea typeface="Tekton Pro BoldCond" charset="0"/>
                <a:cs typeface="Tekton Pro BoldCond" charset="0"/>
              </a:rPr>
              <a:t>40 degrees less </a:t>
            </a:r>
            <a:r>
              <a:rPr lang="en-US" sz="4400" dirty="0">
                <a:latin typeface="Tekton Pro BoldCond" charset="0"/>
                <a:ea typeface="Tekton Pro BoldCond" charset="0"/>
                <a:cs typeface="Tekton Pro BoldCond" charset="0"/>
              </a:rPr>
              <a:t>than boiling </a:t>
            </a:r>
            <a:r>
              <a:rPr lang="en-US" sz="4400" dirty="0" smtClean="0">
                <a:latin typeface="Tekton Pro BoldCond" charset="0"/>
                <a:ea typeface="Tekton Pro BoldCond" charset="0"/>
                <a:cs typeface="Tekton Pro BoldCond" charset="0"/>
              </a:rPr>
              <a:t>water).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ekton Pro BoldCond" charset="0"/>
                <a:ea typeface="Tekton Pro BoldCond" charset="0"/>
                <a:cs typeface="Tekton Pro BoldCond" charset="0"/>
              </a:rPr>
              <a:t>Did you know</a:t>
            </a:r>
            <a:r>
              <a:rPr lang="en-US" sz="5400" dirty="0" smtClean="0">
                <a:latin typeface="Tekton Pro BoldCond" charset="0"/>
                <a:ea typeface="Tekton Pro BoldCond" charset="0"/>
                <a:cs typeface="Tekton Pro BoldCond" charset="0"/>
              </a:rPr>
              <a:t>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560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7032</TotalTime>
  <Words>954</Words>
  <Application>Microsoft Office PowerPoint</Application>
  <PresentationFormat>Custom</PresentationFormat>
  <Paragraphs>206</Paragraphs>
  <Slides>32</Slides>
  <Notes>20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Quotable</vt:lpstr>
      <vt:lpstr>Worksheet</vt:lpstr>
      <vt:lpstr>Safety Guidelines, Work Habits &amp; First Aid</vt:lpstr>
      <vt:lpstr>Scattergories – Kitchen Accidents</vt:lpstr>
      <vt:lpstr>PowerPoint Presentation</vt:lpstr>
      <vt:lpstr>PowerPoint Presentation</vt:lpstr>
      <vt:lpstr>Prevention: Cuts</vt:lpstr>
      <vt:lpstr>First Aid: Cuts</vt:lpstr>
      <vt:lpstr>Prevention: Spills</vt:lpstr>
      <vt:lpstr>First Aid: Spills</vt:lpstr>
      <vt:lpstr>PowerPoint Presentation</vt:lpstr>
      <vt:lpstr>Prevention: Burns</vt:lpstr>
      <vt:lpstr>First Aid: Burns</vt:lpstr>
      <vt:lpstr>GREASE FIRES</vt:lpstr>
      <vt:lpstr>Grease Fire Video</vt:lpstr>
      <vt:lpstr>SUMMARY</vt:lpstr>
      <vt:lpstr>Dishwashing</vt:lpstr>
      <vt:lpstr>Sanitize vs. Clean</vt:lpstr>
      <vt:lpstr>Glove Procedures</vt:lpstr>
      <vt:lpstr>How Clean Are You?</vt:lpstr>
      <vt:lpstr>Food Storage Quiz</vt:lpstr>
      <vt:lpstr>FIFO</vt:lpstr>
      <vt:lpstr>Food Borne Illnesses</vt:lpstr>
      <vt:lpstr>Botulism: bottles &amp; babies</vt:lpstr>
      <vt:lpstr>E-Coli</vt:lpstr>
      <vt:lpstr>Hepatitis A</vt:lpstr>
      <vt:lpstr>Salmonella</vt:lpstr>
      <vt:lpstr>Staphylococcus</vt:lpstr>
      <vt:lpstr>Campylobacter SSP</vt:lpstr>
      <vt:lpstr>Cutting Boards</vt:lpstr>
      <vt:lpstr>Danger Zone</vt:lpstr>
      <vt:lpstr>Proper Thawing</vt:lpstr>
      <vt:lpstr>Proper Temperatures</vt:lpstr>
      <vt:lpstr>Prevention: Cooling &amp; Reheating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Schiers</dc:creator>
  <cp:lastModifiedBy>Brittni Moffat</cp:lastModifiedBy>
  <cp:revision>116</cp:revision>
  <dcterms:created xsi:type="dcterms:W3CDTF">2014-06-06T21:58:51Z</dcterms:created>
  <dcterms:modified xsi:type="dcterms:W3CDTF">2016-01-29T14:32:56Z</dcterms:modified>
</cp:coreProperties>
</file>