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26"/>
  </p:notesMasterIdLst>
  <p:handoutMasterIdLst>
    <p:handoutMasterId r:id="rId27"/>
  </p:handoutMasterIdLst>
  <p:sldIdLst>
    <p:sldId id="256" r:id="rId2"/>
    <p:sldId id="339" r:id="rId3"/>
    <p:sldId id="340" r:id="rId4"/>
    <p:sldId id="341" r:id="rId5"/>
    <p:sldId id="326" r:id="rId6"/>
    <p:sldId id="342" r:id="rId7"/>
    <p:sldId id="343" r:id="rId8"/>
    <p:sldId id="301" r:id="rId9"/>
    <p:sldId id="344" r:id="rId10"/>
    <p:sldId id="302" r:id="rId11"/>
    <p:sldId id="345" r:id="rId12"/>
    <p:sldId id="327" r:id="rId13"/>
    <p:sldId id="328" r:id="rId14"/>
    <p:sldId id="311" r:id="rId15"/>
    <p:sldId id="299" r:id="rId16"/>
    <p:sldId id="346" r:id="rId17"/>
    <p:sldId id="312" r:id="rId18"/>
    <p:sldId id="322" r:id="rId19"/>
    <p:sldId id="347" r:id="rId20"/>
    <p:sldId id="336" r:id="rId21"/>
    <p:sldId id="318" r:id="rId22"/>
    <p:sldId id="337" r:id="rId23"/>
    <p:sldId id="338" r:id="rId24"/>
    <p:sldId id="333"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107" charset="0"/>
        <a:ea typeface="+mn-ea"/>
        <a:cs typeface="+mn-cs"/>
      </a:defRPr>
    </a:lvl1pPr>
    <a:lvl2pPr marL="457200" algn="l" rtl="0" eaLnBrk="0" fontAlgn="base" hangingPunct="0">
      <a:spcBef>
        <a:spcPct val="0"/>
      </a:spcBef>
      <a:spcAft>
        <a:spcPct val="0"/>
      </a:spcAft>
      <a:defRPr kern="1200">
        <a:solidFill>
          <a:schemeClr val="tx1"/>
        </a:solidFill>
        <a:latin typeface="Arial" pitchFamily="-107" charset="0"/>
        <a:ea typeface="+mn-ea"/>
        <a:cs typeface="+mn-cs"/>
      </a:defRPr>
    </a:lvl2pPr>
    <a:lvl3pPr marL="914400" algn="l" rtl="0" eaLnBrk="0" fontAlgn="base" hangingPunct="0">
      <a:spcBef>
        <a:spcPct val="0"/>
      </a:spcBef>
      <a:spcAft>
        <a:spcPct val="0"/>
      </a:spcAft>
      <a:defRPr kern="1200">
        <a:solidFill>
          <a:schemeClr val="tx1"/>
        </a:solidFill>
        <a:latin typeface="Arial" pitchFamily="-107" charset="0"/>
        <a:ea typeface="+mn-ea"/>
        <a:cs typeface="+mn-cs"/>
      </a:defRPr>
    </a:lvl3pPr>
    <a:lvl4pPr marL="1371600" algn="l" rtl="0" eaLnBrk="0" fontAlgn="base" hangingPunct="0">
      <a:spcBef>
        <a:spcPct val="0"/>
      </a:spcBef>
      <a:spcAft>
        <a:spcPct val="0"/>
      </a:spcAft>
      <a:defRPr kern="1200">
        <a:solidFill>
          <a:schemeClr val="tx1"/>
        </a:solidFill>
        <a:latin typeface="Arial" pitchFamily="-107" charset="0"/>
        <a:ea typeface="+mn-ea"/>
        <a:cs typeface="+mn-cs"/>
      </a:defRPr>
    </a:lvl4pPr>
    <a:lvl5pPr marL="1828800" algn="l" rtl="0" eaLnBrk="0" fontAlgn="base" hangingPunct="0">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449A"/>
    <a:srgbClr val="F3EE1A"/>
    <a:srgbClr val="4052D8"/>
    <a:srgbClr val="E42828"/>
    <a:srgbClr val="18822A"/>
    <a:srgbClr val="E980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660"/>
  </p:normalViewPr>
  <p:slideViewPr>
    <p:cSldViewPr>
      <p:cViewPr varScale="1">
        <p:scale>
          <a:sx n="57" d="100"/>
          <a:sy n="57" d="100"/>
        </p:scale>
        <p:origin x="18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16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16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16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9E293A6-63E6-0547-B9BF-119E5CDB00E1}" type="slidenum">
              <a:rPr lang="en-US"/>
              <a:pPr/>
              <a:t>‹#›</a:t>
            </a:fld>
            <a:endParaRPr lang="en-US"/>
          </a:p>
        </p:txBody>
      </p:sp>
    </p:spTree>
    <p:extLst>
      <p:ext uri="{BB962C8B-B14F-4D97-AF65-F5344CB8AC3E}">
        <p14:creationId xmlns:p14="http://schemas.microsoft.com/office/powerpoint/2010/main" val="2322152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DDB172-5DA8-6245-9074-785DE59AF449}" type="datetimeFigureOut">
              <a:rPr lang="en-US" smtClean="0"/>
              <a:pPr/>
              <a:t>2/18/2016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5E405B-E087-3B45-88DC-C6563950ED36}" type="slidenum">
              <a:rPr lang="en-US" smtClean="0"/>
              <a:pPr/>
              <a:t>‹#›</a:t>
            </a:fld>
            <a:endParaRPr lang="en-US"/>
          </a:p>
        </p:txBody>
      </p:sp>
    </p:spTree>
    <p:extLst>
      <p:ext uri="{BB962C8B-B14F-4D97-AF65-F5344CB8AC3E}">
        <p14:creationId xmlns:p14="http://schemas.microsoft.com/office/powerpoint/2010/main" val="19009551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45E405B-E087-3B45-88DC-C6563950ED36}" type="slidenum">
              <a:rPr lang="en-US" smtClean="0"/>
              <a:pPr/>
              <a:t>1</a:t>
            </a:fld>
            <a:endParaRPr lang="en-US"/>
          </a:p>
        </p:txBody>
      </p:sp>
    </p:spTree>
    <p:extLst>
      <p:ext uri="{BB962C8B-B14F-4D97-AF65-F5344CB8AC3E}">
        <p14:creationId xmlns:p14="http://schemas.microsoft.com/office/powerpoint/2010/main" val="2554113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45E405B-E087-3B45-88DC-C6563950ED36}" type="slidenum">
              <a:rPr lang="en-US" smtClean="0"/>
              <a:pPr/>
              <a:t>10</a:t>
            </a:fld>
            <a:endParaRPr lang="en-US"/>
          </a:p>
        </p:txBody>
      </p:sp>
    </p:spTree>
    <p:extLst>
      <p:ext uri="{BB962C8B-B14F-4D97-AF65-F5344CB8AC3E}">
        <p14:creationId xmlns:p14="http://schemas.microsoft.com/office/powerpoint/2010/main" val="1121025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45E405B-E087-3B45-88DC-C6563950ED36}" type="slidenum">
              <a:rPr lang="en-US" smtClean="0"/>
              <a:pPr/>
              <a:t>11</a:t>
            </a:fld>
            <a:endParaRPr lang="en-US"/>
          </a:p>
        </p:txBody>
      </p:sp>
    </p:spTree>
    <p:extLst>
      <p:ext uri="{BB962C8B-B14F-4D97-AF65-F5344CB8AC3E}">
        <p14:creationId xmlns:p14="http://schemas.microsoft.com/office/powerpoint/2010/main" val="1238379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45E405B-E087-3B45-88DC-C6563950ED36}" type="slidenum">
              <a:rPr lang="en-US" smtClean="0"/>
              <a:pPr/>
              <a:t>12</a:t>
            </a:fld>
            <a:endParaRPr lang="en-US"/>
          </a:p>
        </p:txBody>
      </p:sp>
    </p:spTree>
    <p:extLst>
      <p:ext uri="{BB962C8B-B14F-4D97-AF65-F5344CB8AC3E}">
        <p14:creationId xmlns:p14="http://schemas.microsoft.com/office/powerpoint/2010/main" val="1721212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45E405B-E087-3B45-88DC-C6563950ED36}" type="slidenum">
              <a:rPr lang="en-US" smtClean="0"/>
              <a:pPr/>
              <a:t>13</a:t>
            </a:fld>
            <a:endParaRPr lang="en-US"/>
          </a:p>
        </p:txBody>
      </p:sp>
    </p:spTree>
    <p:extLst>
      <p:ext uri="{BB962C8B-B14F-4D97-AF65-F5344CB8AC3E}">
        <p14:creationId xmlns:p14="http://schemas.microsoft.com/office/powerpoint/2010/main" val="3535049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45E405B-E087-3B45-88DC-C6563950ED36}" type="slidenum">
              <a:rPr lang="en-US" smtClean="0"/>
              <a:pPr/>
              <a:t>14</a:t>
            </a:fld>
            <a:endParaRPr lang="en-US"/>
          </a:p>
        </p:txBody>
      </p:sp>
    </p:spTree>
    <p:extLst>
      <p:ext uri="{BB962C8B-B14F-4D97-AF65-F5344CB8AC3E}">
        <p14:creationId xmlns:p14="http://schemas.microsoft.com/office/powerpoint/2010/main" val="3696084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45E405B-E087-3B45-88DC-C6563950ED36}" type="slidenum">
              <a:rPr lang="en-US" smtClean="0"/>
              <a:pPr/>
              <a:t>15</a:t>
            </a:fld>
            <a:endParaRPr lang="en-US"/>
          </a:p>
        </p:txBody>
      </p:sp>
    </p:spTree>
    <p:extLst>
      <p:ext uri="{BB962C8B-B14F-4D97-AF65-F5344CB8AC3E}">
        <p14:creationId xmlns:p14="http://schemas.microsoft.com/office/powerpoint/2010/main" val="832555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45E405B-E087-3B45-88DC-C6563950ED36}" type="slidenum">
              <a:rPr lang="en-US" smtClean="0"/>
              <a:pPr/>
              <a:t>16</a:t>
            </a:fld>
            <a:endParaRPr lang="en-US"/>
          </a:p>
        </p:txBody>
      </p:sp>
    </p:spTree>
    <p:extLst>
      <p:ext uri="{BB962C8B-B14F-4D97-AF65-F5344CB8AC3E}">
        <p14:creationId xmlns:p14="http://schemas.microsoft.com/office/powerpoint/2010/main" val="2383109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45E405B-E087-3B45-88DC-C6563950ED36}" type="slidenum">
              <a:rPr lang="en-US" smtClean="0"/>
              <a:pPr/>
              <a:t>17</a:t>
            </a:fld>
            <a:endParaRPr lang="en-US"/>
          </a:p>
        </p:txBody>
      </p:sp>
    </p:spTree>
    <p:extLst>
      <p:ext uri="{BB962C8B-B14F-4D97-AF65-F5344CB8AC3E}">
        <p14:creationId xmlns:p14="http://schemas.microsoft.com/office/powerpoint/2010/main" val="2152735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http://www.choosemyplate.gov/what-are-empty-calories</a:t>
            </a:r>
            <a:endParaRPr lang="en-US" dirty="0"/>
          </a:p>
        </p:txBody>
      </p:sp>
      <p:sp>
        <p:nvSpPr>
          <p:cNvPr id="4" name="Slide Number Placeholder 3"/>
          <p:cNvSpPr>
            <a:spLocks noGrp="1"/>
          </p:cNvSpPr>
          <p:nvPr>
            <p:ph type="sldNum" sz="quarter" idx="10"/>
          </p:nvPr>
        </p:nvSpPr>
        <p:spPr/>
        <p:txBody>
          <a:bodyPr/>
          <a:lstStyle/>
          <a:p>
            <a:fld id="{145E405B-E087-3B45-88DC-C6563950ED36}" type="slidenum">
              <a:rPr lang="en-US" smtClean="0"/>
              <a:pPr/>
              <a:t>18</a:t>
            </a:fld>
            <a:endParaRPr lang="en-US"/>
          </a:p>
        </p:txBody>
      </p:sp>
    </p:spTree>
    <p:extLst>
      <p:ext uri="{BB962C8B-B14F-4D97-AF65-F5344CB8AC3E}">
        <p14:creationId xmlns:p14="http://schemas.microsoft.com/office/powerpoint/2010/main" val="1282379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45E405B-E087-3B45-88DC-C6563950ED36}" type="slidenum">
              <a:rPr lang="en-US" smtClean="0"/>
              <a:pPr/>
              <a:t>19</a:t>
            </a:fld>
            <a:endParaRPr lang="en-US"/>
          </a:p>
        </p:txBody>
      </p:sp>
    </p:spTree>
    <p:extLst>
      <p:ext uri="{BB962C8B-B14F-4D97-AF65-F5344CB8AC3E}">
        <p14:creationId xmlns:p14="http://schemas.microsoft.com/office/powerpoint/2010/main" val="183203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45E405B-E087-3B45-88DC-C6563950ED36}" type="slidenum">
              <a:rPr lang="en-US" smtClean="0"/>
              <a:pPr/>
              <a:t>2</a:t>
            </a:fld>
            <a:endParaRPr lang="en-US"/>
          </a:p>
        </p:txBody>
      </p:sp>
    </p:spTree>
    <p:extLst>
      <p:ext uri="{BB962C8B-B14F-4D97-AF65-F5344CB8AC3E}">
        <p14:creationId xmlns:p14="http://schemas.microsoft.com/office/powerpoint/2010/main" val="28442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45E405B-E087-3B45-88DC-C6563950ED36}" type="slidenum">
              <a:rPr lang="en-US" smtClean="0"/>
              <a:pPr/>
              <a:t>20</a:t>
            </a:fld>
            <a:endParaRPr lang="en-US"/>
          </a:p>
        </p:txBody>
      </p:sp>
    </p:spTree>
    <p:extLst>
      <p:ext uri="{BB962C8B-B14F-4D97-AF65-F5344CB8AC3E}">
        <p14:creationId xmlns:p14="http://schemas.microsoft.com/office/powerpoint/2010/main" val="1503222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45E405B-E087-3B45-88DC-C6563950ED36}" type="slidenum">
              <a:rPr lang="en-US" smtClean="0"/>
              <a:pPr/>
              <a:t>21</a:t>
            </a:fld>
            <a:endParaRPr lang="en-US"/>
          </a:p>
        </p:txBody>
      </p:sp>
    </p:spTree>
    <p:extLst>
      <p:ext uri="{BB962C8B-B14F-4D97-AF65-F5344CB8AC3E}">
        <p14:creationId xmlns:p14="http://schemas.microsoft.com/office/powerpoint/2010/main" val="2113814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45E405B-E087-3B45-88DC-C6563950ED36}" type="slidenum">
              <a:rPr lang="en-US" smtClean="0"/>
              <a:pPr/>
              <a:t>22</a:t>
            </a:fld>
            <a:endParaRPr lang="en-US"/>
          </a:p>
        </p:txBody>
      </p:sp>
    </p:spTree>
    <p:extLst>
      <p:ext uri="{BB962C8B-B14F-4D97-AF65-F5344CB8AC3E}">
        <p14:creationId xmlns:p14="http://schemas.microsoft.com/office/powerpoint/2010/main" val="3383316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45E405B-E087-3B45-88DC-C6563950ED36}" type="slidenum">
              <a:rPr lang="en-US" smtClean="0"/>
              <a:pPr/>
              <a:t>23</a:t>
            </a:fld>
            <a:endParaRPr lang="en-US"/>
          </a:p>
        </p:txBody>
      </p:sp>
    </p:spTree>
    <p:extLst>
      <p:ext uri="{BB962C8B-B14F-4D97-AF65-F5344CB8AC3E}">
        <p14:creationId xmlns:p14="http://schemas.microsoft.com/office/powerpoint/2010/main" val="1775994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a:spcBef>
                <a:spcPct val="0"/>
              </a:spcBef>
            </a:pPr>
            <a:r>
              <a:rPr lang="en-US" dirty="0" smtClean="0"/>
              <a:t>Any fruit or 100% fruit juice counts as part of the fruit group.  Fruits may be fresh, canned, frozen or dried.  They may be whole, cut up or pureed.  </a:t>
            </a:r>
          </a:p>
          <a:p>
            <a:pPr>
              <a:spcBef>
                <a:spcPct val="0"/>
              </a:spcBef>
            </a:pPr>
            <a:endParaRPr lang="en-US" dirty="0" smtClean="0"/>
          </a:p>
          <a:p>
            <a:pPr>
              <a:spcBef>
                <a:spcPct val="0"/>
              </a:spcBef>
            </a:pPr>
            <a:r>
              <a:rPr lang="en-US" dirty="0"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A44A9F-97F2-4975-A4C8-A8CE713ACE33}" type="slidenum">
              <a:rPr lang="en-US">
                <a:cs typeface="Arial" charset="0"/>
              </a:rPr>
              <a:pPr fontAlgn="base">
                <a:spcBef>
                  <a:spcPct val="0"/>
                </a:spcBef>
                <a:spcAft>
                  <a:spcPct val="0"/>
                </a:spcAft>
              </a:pPr>
              <a:t>3</a:t>
            </a:fld>
            <a:endParaRPr lang="en-US">
              <a:cs typeface="Arial" charset="0"/>
            </a:endParaRPr>
          </a:p>
        </p:txBody>
      </p:sp>
    </p:spTree>
    <p:extLst>
      <p:ext uri="{BB962C8B-B14F-4D97-AF65-F5344CB8AC3E}">
        <p14:creationId xmlns:p14="http://schemas.microsoft.com/office/powerpoint/2010/main" val="3250334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45E405B-E087-3B45-88DC-C6563950ED36}" type="slidenum">
              <a:rPr lang="en-US" smtClean="0"/>
              <a:pPr/>
              <a:t>4</a:t>
            </a:fld>
            <a:endParaRPr lang="en-US"/>
          </a:p>
        </p:txBody>
      </p:sp>
    </p:spTree>
    <p:extLst>
      <p:ext uri="{BB962C8B-B14F-4D97-AF65-F5344CB8AC3E}">
        <p14:creationId xmlns:p14="http://schemas.microsoft.com/office/powerpoint/2010/main" val="2698811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45E405B-E087-3B45-88DC-C6563950ED36}" type="slidenum">
              <a:rPr lang="en-US" smtClean="0"/>
              <a:pPr/>
              <a:t>5</a:t>
            </a:fld>
            <a:endParaRPr lang="en-US"/>
          </a:p>
        </p:txBody>
      </p:sp>
    </p:spTree>
    <p:extLst>
      <p:ext uri="{BB962C8B-B14F-4D97-AF65-F5344CB8AC3E}">
        <p14:creationId xmlns:p14="http://schemas.microsoft.com/office/powerpoint/2010/main" val="2533047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45E405B-E087-3B45-88DC-C6563950ED36}" type="slidenum">
              <a:rPr lang="en-US" smtClean="0"/>
              <a:pPr/>
              <a:t>6</a:t>
            </a:fld>
            <a:endParaRPr lang="en-US"/>
          </a:p>
        </p:txBody>
      </p:sp>
    </p:spTree>
    <p:extLst>
      <p:ext uri="{BB962C8B-B14F-4D97-AF65-F5344CB8AC3E}">
        <p14:creationId xmlns:p14="http://schemas.microsoft.com/office/powerpoint/2010/main" val="4069948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45E405B-E087-3B45-88DC-C6563950ED36}" type="slidenum">
              <a:rPr lang="en-US" smtClean="0"/>
              <a:pPr/>
              <a:t>7</a:t>
            </a:fld>
            <a:endParaRPr lang="en-US"/>
          </a:p>
        </p:txBody>
      </p:sp>
    </p:spTree>
    <p:extLst>
      <p:ext uri="{BB962C8B-B14F-4D97-AF65-F5344CB8AC3E}">
        <p14:creationId xmlns:p14="http://schemas.microsoft.com/office/powerpoint/2010/main" val="2219113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45E405B-E087-3B45-88DC-C6563950ED36}" type="slidenum">
              <a:rPr lang="en-US" smtClean="0"/>
              <a:pPr/>
              <a:t>8</a:t>
            </a:fld>
            <a:endParaRPr lang="en-US"/>
          </a:p>
        </p:txBody>
      </p:sp>
    </p:spTree>
    <p:extLst>
      <p:ext uri="{BB962C8B-B14F-4D97-AF65-F5344CB8AC3E}">
        <p14:creationId xmlns:p14="http://schemas.microsoft.com/office/powerpoint/2010/main" val="2311828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45E405B-E087-3B45-88DC-C6563950ED36}" type="slidenum">
              <a:rPr lang="en-US" smtClean="0"/>
              <a:pPr/>
              <a:t>9</a:t>
            </a:fld>
            <a:endParaRPr lang="en-US"/>
          </a:p>
        </p:txBody>
      </p:sp>
    </p:spTree>
    <p:extLst>
      <p:ext uri="{BB962C8B-B14F-4D97-AF65-F5344CB8AC3E}">
        <p14:creationId xmlns:p14="http://schemas.microsoft.com/office/powerpoint/2010/main" val="4241413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2DB5C24-2E33-9F42-854E-2FC384CA0D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E84793-14B2-644D-ACB7-E661548849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49EC8DA-F270-8847-8BF6-D07B26E0626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348DBCD-8DA0-B946-B163-98372C2BB36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7447D67-81B3-C84B-A786-1A08659B89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79C61A4-B979-3B40-AF65-60B247BA9A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630A5DC-7FF4-DE4E-8A09-7EEC38F4D9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8AE5F33E-F894-3B4E-94BB-B8E3A974E8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C970F2F-0F63-5E4B-82DE-D8E577254F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011AEC2F-409B-AC42-8F8F-B43B40FE3F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E034DDD-779E-6440-81E1-160EDE252A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1B4656A-73EC-0545-A409-C1A758482C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7EFE8-91C6-5D43-898D-1EEF0CBFB8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lipartof.com/portfolio/toonaday/illustration/cartoon-cooking-woman-seasoning-with-salt-1046559.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algn="ctr" eaLnBrk="1" hangingPunct="1"/>
            <a:r>
              <a:rPr lang="en-US" sz="4000">
                <a:latin typeface="Impact" pitchFamily="-107" charset="0"/>
              </a:rPr>
              <a:t>Choose My Plate and </a:t>
            </a:r>
            <a:br>
              <a:rPr lang="en-US" sz="4000">
                <a:latin typeface="Impact" pitchFamily="-107" charset="0"/>
              </a:rPr>
            </a:br>
            <a:r>
              <a:rPr lang="en-US" sz="4000">
                <a:latin typeface="Impact" pitchFamily="-107" charset="0"/>
              </a:rPr>
              <a:t>Dietary Guidelines</a:t>
            </a:r>
          </a:p>
        </p:txBody>
      </p:sp>
      <p:pic>
        <p:nvPicPr>
          <p:cNvPr id="3075" name="Picture 21" descr="http://www.choosemyplate.gov/images/MyPlateImages/JPG/myplate_green.jpg"/>
          <p:cNvPicPr>
            <a:picLocks noChangeAspect="1" noChangeArrowheads="1"/>
          </p:cNvPicPr>
          <p:nvPr/>
        </p:nvPicPr>
        <p:blipFill>
          <a:blip r:embed="rId3"/>
          <a:srcRect/>
          <a:stretch>
            <a:fillRect/>
          </a:stretch>
        </p:blipFill>
        <p:spPr bwMode="auto">
          <a:xfrm>
            <a:off x="457200" y="1981200"/>
            <a:ext cx="4514850" cy="4105275"/>
          </a:xfrm>
          <a:prstGeom prst="rect">
            <a:avLst/>
          </a:prstGeom>
          <a:noFill/>
          <a:ln w="9525">
            <a:noFill/>
            <a:miter lim="800000"/>
            <a:headEnd/>
            <a:tailEnd/>
          </a:ln>
        </p:spPr>
      </p:pic>
      <p:pic>
        <p:nvPicPr>
          <p:cNvPr id="3076" name="Picture 23" descr="http://cdn.bmedreport.netdna-cdn.com/wp-content/uploads/2011/02/front_cover.jpg"/>
          <p:cNvPicPr>
            <a:picLocks noChangeAspect="1" noChangeArrowheads="1"/>
          </p:cNvPicPr>
          <p:nvPr/>
        </p:nvPicPr>
        <p:blipFill>
          <a:blip r:embed="rId4"/>
          <a:srcRect/>
          <a:stretch>
            <a:fillRect/>
          </a:stretch>
        </p:blipFill>
        <p:spPr bwMode="auto">
          <a:xfrm>
            <a:off x="5334000" y="2057400"/>
            <a:ext cx="3067050" cy="397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t>Switch to skim or 1% milk</a:t>
            </a:r>
          </a:p>
        </p:txBody>
      </p:sp>
      <p:sp>
        <p:nvSpPr>
          <p:cNvPr id="5123" name="Content Placeholder 133"/>
          <p:cNvSpPr>
            <a:spLocks noGrp="1"/>
          </p:cNvSpPr>
          <p:nvPr>
            <p:ph idx="1"/>
          </p:nvPr>
        </p:nvSpPr>
        <p:spPr>
          <a:xfrm>
            <a:off x="762000" y="1905000"/>
            <a:ext cx="3886200" cy="4038600"/>
          </a:xfrm>
        </p:spPr>
        <p:txBody>
          <a:bodyPr/>
          <a:lstStyle/>
          <a:p>
            <a:pPr eaLnBrk="1" hangingPunct="1">
              <a:buFont typeface="Wingdings" pitchFamily="-107" charset="2"/>
              <a:buNone/>
            </a:pPr>
            <a:r>
              <a:rPr lang="en-US" dirty="0"/>
              <a:t>About </a:t>
            </a:r>
            <a:r>
              <a:rPr lang="en-US" u="sng" dirty="0" smtClean="0"/>
              <a:t>same</a:t>
            </a:r>
            <a:r>
              <a:rPr lang="en-US" dirty="0" smtClean="0"/>
              <a:t> </a:t>
            </a:r>
            <a:r>
              <a:rPr lang="en-US" dirty="0"/>
              <a:t>amount of calcium and nutrients but </a:t>
            </a:r>
            <a:r>
              <a:rPr lang="en-US" u="sng" dirty="0"/>
              <a:t>less</a:t>
            </a:r>
            <a:r>
              <a:rPr lang="en-US" dirty="0"/>
              <a:t> fat and calories!</a:t>
            </a:r>
          </a:p>
        </p:txBody>
      </p:sp>
      <p:pic>
        <p:nvPicPr>
          <p:cNvPr id="5124" name="Picture 166" descr="http://s.shld.net/is/image/Sears/033W533263120002_20091020100026857?hei=248&amp;wid=248&amp;op_sharpen=1&amp;resMode=sharp&amp;op_usm=0.9,0.5,0,0"/>
          <p:cNvPicPr>
            <a:picLocks noChangeAspect="1" noChangeArrowheads="1"/>
          </p:cNvPicPr>
          <p:nvPr/>
        </p:nvPicPr>
        <p:blipFill>
          <a:blip r:embed="rId3"/>
          <a:srcRect/>
          <a:stretch>
            <a:fillRect/>
          </a:stretch>
        </p:blipFill>
        <p:spPr bwMode="auto">
          <a:xfrm>
            <a:off x="4648200" y="1981200"/>
            <a:ext cx="39624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dirty="0" smtClean="0">
                <a:solidFill>
                  <a:srgbClr val="7B449A"/>
                </a:solidFill>
              </a:rPr>
              <a:t>Proteins </a:t>
            </a:r>
            <a:r>
              <a:rPr lang="en-US" dirty="0" smtClean="0">
                <a:solidFill>
                  <a:srgbClr val="7B449A"/>
                </a:solidFill>
              </a:rPr>
              <a:t>- 5-6 </a:t>
            </a:r>
            <a:r>
              <a:rPr lang="en-US" dirty="0" err="1" smtClean="0">
                <a:solidFill>
                  <a:srgbClr val="7B449A"/>
                </a:solidFill>
              </a:rPr>
              <a:t>oz</a:t>
            </a:r>
            <a:endParaRPr lang="en-US" b="1" dirty="0">
              <a:solidFill>
                <a:srgbClr val="7B449A"/>
              </a:solidFill>
            </a:endParaRPr>
          </a:p>
        </p:txBody>
      </p:sp>
      <p:sp>
        <p:nvSpPr>
          <p:cNvPr id="21507" name="Rectangle 3"/>
          <p:cNvSpPr>
            <a:spLocks noGrp="1" noChangeArrowheads="1"/>
          </p:cNvSpPr>
          <p:nvPr>
            <p:ph idx="1"/>
          </p:nvPr>
        </p:nvSpPr>
        <p:spPr>
          <a:xfrm>
            <a:off x="0" y="1905000"/>
            <a:ext cx="5257800" cy="3505200"/>
          </a:xfrm>
        </p:spPr>
        <p:txBody>
          <a:bodyPr>
            <a:normAutofit fontScale="92500" lnSpcReduction="10000"/>
          </a:bodyPr>
          <a:lstStyle/>
          <a:p>
            <a:pPr eaLnBrk="1" hangingPunct="1">
              <a:lnSpc>
                <a:spcPct val="90000"/>
              </a:lnSpc>
              <a:buFont typeface="Wingdings" pitchFamily="-107" charset="2"/>
              <a:buNone/>
            </a:pPr>
            <a:r>
              <a:rPr lang="en-US" b="1" dirty="0"/>
              <a:t>Major Nutrient</a:t>
            </a:r>
            <a:r>
              <a:rPr lang="en-US" dirty="0"/>
              <a:t>:  Protein</a:t>
            </a:r>
          </a:p>
          <a:p>
            <a:pPr eaLnBrk="1" hangingPunct="1">
              <a:lnSpc>
                <a:spcPct val="90000"/>
              </a:lnSpc>
              <a:buFont typeface="Wingdings" pitchFamily="-107" charset="2"/>
              <a:buNone/>
            </a:pPr>
            <a:r>
              <a:rPr lang="en-US" b="1" dirty="0"/>
              <a:t>Serving</a:t>
            </a:r>
            <a:r>
              <a:rPr lang="en-US" dirty="0"/>
              <a:t>:  1 oz meat or 1 egg or 1 T peanut butter or ¼ cup cooked beans or ½ oz nuts or seeds </a:t>
            </a:r>
            <a:endParaRPr lang="en-US" dirty="0" smtClean="0"/>
          </a:p>
          <a:p>
            <a:pPr eaLnBrk="1" hangingPunct="1">
              <a:lnSpc>
                <a:spcPct val="90000"/>
              </a:lnSpc>
              <a:buFont typeface="Wingdings" pitchFamily="-107" charset="2"/>
              <a:buNone/>
            </a:pPr>
            <a:r>
              <a:rPr lang="en-US" b="1" dirty="0" smtClean="0"/>
              <a:t>Tip</a:t>
            </a:r>
            <a:r>
              <a:rPr lang="en-US" dirty="0"/>
              <a:t>:  choose low fat or lean </a:t>
            </a:r>
          </a:p>
          <a:p>
            <a:pPr eaLnBrk="1" hangingPunct="1">
              <a:lnSpc>
                <a:spcPct val="90000"/>
              </a:lnSpc>
              <a:buFont typeface="Wingdings" pitchFamily="-107" charset="2"/>
              <a:buNone/>
            </a:pPr>
            <a:r>
              <a:rPr lang="en-US" dirty="0"/>
              <a:t>	meats, bake, broil or grill.  </a:t>
            </a:r>
          </a:p>
          <a:p>
            <a:pPr eaLnBrk="1" hangingPunct="1">
              <a:lnSpc>
                <a:spcPct val="90000"/>
              </a:lnSpc>
              <a:buFont typeface="Wingdings" pitchFamily="-107" charset="2"/>
              <a:buNone/>
            </a:pPr>
            <a:r>
              <a:rPr lang="en-US" dirty="0"/>
              <a:t>	Vary protein.</a:t>
            </a:r>
          </a:p>
        </p:txBody>
      </p:sp>
      <p:pic>
        <p:nvPicPr>
          <p:cNvPr id="21508" name="Picture 6" descr="http://www.hoalian.com/wp-content/uploads/2011/04/high-protein-foods-2.jpg"/>
          <p:cNvPicPr>
            <a:picLocks noChangeAspect="1" noChangeArrowheads="1"/>
          </p:cNvPicPr>
          <p:nvPr/>
        </p:nvPicPr>
        <p:blipFill>
          <a:blip r:embed="rId3"/>
          <a:srcRect/>
          <a:stretch>
            <a:fillRect/>
          </a:stretch>
        </p:blipFill>
        <p:spPr bwMode="auto">
          <a:xfrm>
            <a:off x="2438400" y="4886325"/>
            <a:ext cx="2901950" cy="197167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1946564"/>
            <a:ext cx="3810000" cy="346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b="1" dirty="0"/>
              <a:t>Vary</a:t>
            </a:r>
            <a:r>
              <a:rPr lang="en-US" dirty="0"/>
              <a:t> your protein food choices</a:t>
            </a:r>
          </a:p>
        </p:txBody>
      </p:sp>
      <p:sp>
        <p:nvSpPr>
          <p:cNvPr id="7171" name="Content Placeholder 2"/>
          <p:cNvSpPr>
            <a:spLocks noGrp="1"/>
          </p:cNvSpPr>
          <p:nvPr>
            <p:ph idx="1"/>
          </p:nvPr>
        </p:nvSpPr>
        <p:spPr/>
        <p:txBody>
          <a:bodyPr/>
          <a:lstStyle/>
          <a:p>
            <a:pPr eaLnBrk="1" hangingPunct="1">
              <a:buFont typeface="Wingdings" pitchFamily="-107" charset="2"/>
              <a:buNone/>
            </a:pPr>
            <a:r>
              <a:rPr lang="en-US">
                <a:solidFill>
                  <a:srgbClr val="7B449A"/>
                </a:solidFill>
              </a:rPr>
              <a:t>Choose a variety of foods including seafood, beans and peas, nuts, lean meats, poultry and eggs.</a:t>
            </a:r>
          </a:p>
          <a:p>
            <a:pPr eaLnBrk="1" hangingPunct="1">
              <a:buFont typeface="Wingdings" pitchFamily="-107" charset="2"/>
              <a:buNone/>
            </a:pPr>
            <a:r>
              <a:rPr lang="en-US"/>
              <a:t>Keep meat and poultry portions small and lean.</a:t>
            </a:r>
          </a:p>
          <a:p>
            <a:pPr eaLnBrk="1" hangingPunct="1">
              <a:buFont typeface="Wingdings" pitchFamily="-107" charset="2"/>
              <a:buNone/>
            </a:pPr>
            <a:r>
              <a:rPr lang="en-US"/>
              <a:t>Try grilling, broiling, poaching or roasting.  These methods do not add extra fat.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eaLnBrk="1" hangingPunct="1"/>
            <a:r>
              <a:rPr lang="en-US"/>
              <a:t>Cut back on foods high in solid fats, added sugars and salt</a:t>
            </a:r>
          </a:p>
        </p:txBody>
      </p:sp>
      <p:sp>
        <p:nvSpPr>
          <p:cNvPr id="8195" name="Content Placeholder 2"/>
          <p:cNvSpPr>
            <a:spLocks noGrp="1"/>
          </p:cNvSpPr>
          <p:nvPr>
            <p:ph idx="1"/>
          </p:nvPr>
        </p:nvSpPr>
        <p:spPr>
          <a:xfrm>
            <a:off x="762000" y="1905000"/>
            <a:ext cx="4495800" cy="4267200"/>
          </a:xfrm>
        </p:spPr>
        <p:txBody>
          <a:bodyPr/>
          <a:lstStyle/>
          <a:p>
            <a:pPr eaLnBrk="1" hangingPunct="1">
              <a:buFont typeface="Wingdings" pitchFamily="-107" charset="2"/>
              <a:buNone/>
            </a:pPr>
            <a:r>
              <a:rPr lang="en-US"/>
              <a:t>Choose foods and drinks with little or no added sugars.</a:t>
            </a:r>
          </a:p>
          <a:p>
            <a:pPr eaLnBrk="1" hangingPunct="1">
              <a:buFont typeface="Wingdings" pitchFamily="-107" charset="2"/>
              <a:buNone/>
            </a:pPr>
            <a:r>
              <a:rPr lang="en-US"/>
              <a:t>Look out for salt (sodium) in foods that you buy.</a:t>
            </a:r>
          </a:p>
          <a:p>
            <a:pPr eaLnBrk="1" hangingPunct="1">
              <a:buFont typeface="Wingdings" pitchFamily="-107" charset="2"/>
              <a:buNone/>
            </a:pPr>
            <a:r>
              <a:rPr lang="en-US"/>
              <a:t>Eat fewer foods that are high in solid fats.</a:t>
            </a:r>
          </a:p>
        </p:txBody>
      </p:sp>
      <p:pic>
        <p:nvPicPr>
          <p:cNvPr id="8196" name="Picture 4" descr="http://static.tumblr.com/pncpgv6/Pljlg9o06/candy.jpg"/>
          <p:cNvPicPr>
            <a:picLocks noChangeAspect="1" noChangeArrowheads="1"/>
          </p:cNvPicPr>
          <p:nvPr/>
        </p:nvPicPr>
        <p:blipFill>
          <a:blip r:embed="rId3"/>
          <a:srcRect/>
          <a:stretch>
            <a:fillRect/>
          </a:stretch>
        </p:blipFill>
        <p:spPr bwMode="auto">
          <a:xfrm>
            <a:off x="5486400" y="2590800"/>
            <a:ext cx="3390900" cy="2259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b="1" dirty="0"/>
              <a:t>The Dietary Guidelines</a:t>
            </a:r>
          </a:p>
        </p:txBody>
      </p:sp>
      <p:pic>
        <p:nvPicPr>
          <p:cNvPr id="26627" name="Picture 23" descr="http://cdn.bmedreport.netdna-cdn.com/wp-content/uploads/2011/02/front_cover.jpg"/>
          <p:cNvPicPr>
            <a:picLocks noChangeAspect="1" noChangeArrowheads="1"/>
          </p:cNvPicPr>
          <p:nvPr/>
        </p:nvPicPr>
        <p:blipFill>
          <a:blip r:embed="rId3"/>
          <a:srcRect/>
          <a:stretch>
            <a:fillRect/>
          </a:stretch>
        </p:blipFill>
        <p:spPr bwMode="auto">
          <a:xfrm>
            <a:off x="3200400" y="2057400"/>
            <a:ext cx="3067050" cy="397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p:txBody>
          <a:bodyPr/>
          <a:lstStyle/>
          <a:p>
            <a:pPr eaLnBrk="1" hangingPunct="1"/>
            <a:r>
              <a:rPr lang="en-US" b="1" dirty="0" smtClean="0">
                <a:solidFill>
                  <a:srgbClr val="00B0F0"/>
                </a:solidFill>
              </a:rPr>
              <a:t>1.  Eat Nutrient Dense Foods</a:t>
            </a:r>
            <a:endParaRPr lang="en-US" b="1" dirty="0">
              <a:solidFill>
                <a:srgbClr val="00B0F0"/>
              </a:solidFill>
            </a:endParaRPr>
          </a:p>
        </p:txBody>
      </p:sp>
      <p:sp>
        <p:nvSpPr>
          <p:cNvPr id="27651" name="Rectangle 3"/>
          <p:cNvSpPr>
            <a:spLocks noGrp="1" noChangeArrowheads="1"/>
          </p:cNvSpPr>
          <p:nvPr>
            <p:ph type="body" sz="half" idx="1"/>
          </p:nvPr>
        </p:nvSpPr>
        <p:spPr>
          <a:xfrm>
            <a:off x="762000" y="1905000"/>
            <a:ext cx="7924800" cy="4953000"/>
          </a:xfrm>
        </p:spPr>
        <p:txBody>
          <a:bodyPr>
            <a:normAutofit/>
          </a:bodyPr>
          <a:lstStyle/>
          <a:p>
            <a:pPr eaLnBrk="1" hangingPunct="1">
              <a:buFont typeface="Wingdings" pitchFamily="-107" charset="2"/>
              <a:buNone/>
            </a:pPr>
            <a:r>
              <a:rPr lang="en-US" sz="4000" b="1" u="sng" dirty="0"/>
              <a:t>Caloric Breakdown</a:t>
            </a:r>
          </a:p>
          <a:p>
            <a:pPr eaLnBrk="1" hangingPunct="1">
              <a:buFont typeface="Wingdings" pitchFamily="-107" charset="2"/>
              <a:buNone/>
            </a:pPr>
            <a:r>
              <a:rPr lang="en-US" sz="4000" dirty="0"/>
              <a:t>Carbohydrates:  55-60%</a:t>
            </a:r>
          </a:p>
          <a:p>
            <a:pPr eaLnBrk="1" hangingPunct="1">
              <a:buFont typeface="Wingdings" pitchFamily="-107" charset="2"/>
              <a:buNone/>
            </a:pPr>
            <a:r>
              <a:rPr lang="en-US" sz="4000" dirty="0"/>
              <a:t>Fat:  No more than 30%</a:t>
            </a:r>
          </a:p>
          <a:p>
            <a:pPr eaLnBrk="1" hangingPunct="1">
              <a:buFont typeface="Wingdings" pitchFamily="-107" charset="2"/>
              <a:buNone/>
            </a:pPr>
            <a:r>
              <a:rPr lang="en-US" sz="4000" dirty="0"/>
              <a:t>Protein:  10-15 %</a:t>
            </a:r>
          </a:p>
          <a:p>
            <a:pPr eaLnBrk="1" hangingPunct="1">
              <a:buFont typeface="Wingdings" pitchFamily="-107" charset="2"/>
              <a:buNone/>
            </a:pPr>
            <a:endParaRPr lang="en-US" sz="2300" dirty="0"/>
          </a:p>
          <a:p>
            <a:pPr eaLnBrk="1" hangingPunct="1">
              <a:buFont typeface="Wingdings" pitchFamily="-107" charset="2"/>
              <a:buNone/>
            </a:pPr>
            <a:endParaRPr lang="en-US" sz="23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762000" y="1905000"/>
            <a:ext cx="5029200" cy="4800600"/>
          </a:xfrm>
        </p:spPr>
        <p:txBody>
          <a:bodyPr>
            <a:normAutofit/>
          </a:bodyPr>
          <a:lstStyle/>
          <a:p>
            <a:r>
              <a:rPr lang="en-US" dirty="0"/>
              <a:t>Average American eats </a:t>
            </a:r>
            <a:r>
              <a:rPr lang="en-US" b="1" dirty="0"/>
              <a:t>too much </a:t>
            </a:r>
            <a:r>
              <a:rPr lang="en-US" dirty="0"/>
              <a:t>fat, sugar, calories &amp; sodium</a:t>
            </a:r>
          </a:p>
          <a:p>
            <a:r>
              <a:rPr lang="en-US" dirty="0"/>
              <a:t>Average American </a:t>
            </a:r>
            <a:r>
              <a:rPr lang="en-US" b="1" dirty="0"/>
              <a:t>doesn’t eat enough </a:t>
            </a:r>
            <a:r>
              <a:rPr lang="en-US" dirty="0"/>
              <a:t>fiber.</a:t>
            </a:r>
          </a:p>
          <a:p>
            <a:r>
              <a:rPr lang="en-US" dirty="0"/>
              <a:t>Nutrient Dense: Many nutrients, few calories</a:t>
            </a:r>
          </a:p>
          <a:p>
            <a:endParaRPr lang="en-US" dirty="0"/>
          </a:p>
        </p:txBody>
      </p:sp>
      <p:sp>
        <p:nvSpPr>
          <p:cNvPr id="5" name="Rectangle 5"/>
          <p:cNvSpPr>
            <a:spLocks noGrp="1" noChangeArrowheads="1"/>
          </p:cNvSpPr>
          <p:nvPr>
            <p:ph type="title"/>
          </p:nvPr>
        </p:nvSpPr>
        <p:spPr/>
        <p:txBody>
          <a:bodyPr/>
          <a:lstStyle/>
          <a:p>
            <a:pPr eaLnBrk="1" hangingPunct="1"/>
            <a:r>
              <a:rPr lang="en-US" b="1" dirty="0" smtClean="0">
                <a:solidFill>
                  <a:srgbClr val="00B0F0"/>
                </a:solidFill>
              </a:rPr>
              <a:t>1.  Eat Nutrient Dense Foods</a:t>
            </a:r>
            <a:endParaRPr lang="en-US" b="1" dirty="0">
              <a:solidFill>
                <a:srgbClr val="00B0F0"/>
              </a:solidFill>
            </a:endParaRPr>
          </a:p>
        </p:txBody>
      </p:sp>
      <p:pic>
        <p:nvPicPr>
          <p:cNvPr id="6" name="Picture 10" descr="Calorie Sources"/>
          <p:cNvPicPr>
            <a:picLocks noGrp="1" noChangeAspect="1" noChangeArrowheads="1"/>
          </p:cNvPicPr>
          <p:nvPr>
            <p:ph sz="half" idx="2"/>
          </p:nvPr>
        </p:nvPicPr>
        <p:blipFill>
          <a:blip r:embed="rId3"/>
          <a:srcRect/>
          <a:stretch>
            <a:fillRect/>
          </a:stretch>
        </p:blipFill>
        <p:spPr>
          <a:xfrm>
            <a:off x="5715000" y="1447800"/>
            <a:ext cx="3429000" cy="4714655"/>
          </a:xfrm>
          <a:noFill/>
        </p:spPr>
      </p:pic>
    </p:spTree>
    <p:extLst>
      <p:ext uri="{BB962C8B-B14F-4D97-AF65-F5344CB8AC3E}">
        <p14:creationId xmlns:p14="http://schemas.microsoft.com/office/powerpoint/2010/main" val="2890612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r>
              <a:rPr lang="en-US" b="1" dirty="0">
                <a:solidFill>
                  <a:srgbClr val="00B0F0"/>
                </a:solidFill>
              </a:rPr>
              <a:t>2.  Balance calories to manage weight</a:t>
            </a:r>
          </a:p>
        </p:txBody>
      </p:sp>
      <p:sp>
        <p:nvSpPr>
          <p:cNvPr id="28675" name="Content Placeholder 5"/>
          <p:cNvSpPr>
            <a:spLocks noGrp="1"/>
          </p:cNvSpPr>
          <p:nvPr>
            <p:ph idx="1"/>
          </p:nvPr>
        </p:nvSpPr>
        <p:spPr/>
        <p:txBody>
          <a:bodyPr/>
          <a:lstStyle/>
          <a:p>
            <a:pPr eaLnBrk="1" hangingPunct="1">
              <a:buNone/>
            </a:pPr>
            <a:r>
              <a:rPr lang="en-US" dirty="0" smtClean="0"/>
              <a:t>A) </a:t>
            </a:r>
            <a:r>
              <a:rPr lang="en-US" dirty="0" smtClean="0">
                <a:solidFill>
                  <a:srgbClr val="00B0F0"/>
                </a:solidFill>
              </a:rPr>
              <a:t>Monitor</a:t>
            </a:r>
            <a:r>
              <a:rPr lang="en-US" dirty="0" smtClean="0"/>
              <a:t> </a:t>
            </a:r>
            <a:r>
              <a:rPr lang="en-US" dirty="0"/>
              <a:t>food and beverage </a:t>
            </a:r>
            <a:r>
              <a:rPr lang="en-US" dirty="0">
                <a:solidFill>
                  <a:srgbClr val="00B0F0"/>
                </a:solidFill>
              </a:rPr>
              <a:t>intake</a:t>
            </a:r>
            <a:r>
              <a:rPr lang="en-US" dirty="0"/>
              <a:t>,</a:t>
            </a:r>
            <a:r>
              <a:rPr lang="en-US" dirty="0">
                <a:solidFill>
                  <a:srgbClr val="00B0F0"/>
                </a:solidFill>
              </a:rPr>
              <a:t> physical activity</a:t>
            </a:r>
            <a:r>
              <a:rPr lang="en-US" dirty="0"/>
              <a:t> and body weight.</a:t>
            </a:r>
            <a:endParaRPr lang="en-US" dirty="0" smtClean="0"/>
          </a:p>
          <a:p>
            <a:pPr eaLnBrk="1" hangingPunct="1">
              <a:buNone/>
            </a:pPr>
            <a:r>
              <a:rPr lang="en-US" dirty="0" smtClean="0"/>
              <a:t>B) </a:t>
            </a:r>
            <a:r>
              <a:rPr lang="en-US" dirty="0" smtClean="0">
                <a:solidFill>
                  <a:srgbClr val="00B0F0"/>
                </a:solidFill>
              </a:rPr>
              <a:t>Reduce</a:t>
            </a:r>
            <a:r>
              <a:rPr lang="en-US" dirty="0" smtClean="0"/>
              <a:t> </a:t>
            </a:r>
            <a:r>
              <a:rPr lang="en-US" dirty="0"/>
              <a:t>portion sizes</a:t>
            </a:r>
            <a:endParaRPr lang="en-US" dirty="0" smtClean="0"/>
          </a:p>
          <a:p>
            <a:pPr eaLnBrk="1" hangingPunct="1">
              <a:buNone/>
            </a:pPr>
            <a:r>
              <a:rPr lang="en-US" dirty="0" smtClean="0"/>
              <a:t>C) When </a:t>
            </a:r>
            <a:r>
              <a:rPr lang="en-US" dirty="0"/>
              <a:t>eating out, make </a:t>
            </a:r>
            <a:r>
              <a:rPr lang="en-US" dirty="0">
                <a:solidFill>
                  <a:srgbClr val="00B0F0"/>
                </a:solidFill>
              </a:rPr>
              <a:t>better choices</a:t>
            </a:r>
            <a:endParaRPr lang="en-US" dirty="0" smtClean="0">
              <a:solidFill>
                <a:srgbClr val="00B0F0"/>
              </a:solidFill>
            </a:endParaRPr>
          </a:p>
          <a:p>
            <a:pPr eaLnBrk="1" hangingPunct="1">
              <a:buNone/>
            </a:pPr>
            <a:r>
              <a:rPr lang="en-US" dirty="0" smtClean="0"/>
              <a:t>D) </a:t>
            </a:r>
            <a:r>
              <a:rPr lang="en-US" dirty="0" smtClean="0">
                <a:solidFill>
                  <a:srgbClr val="00B0F0"/>
                </a:solidFill>
              </a:rPr>
              <a:t>Limit </a:t>
            </a:r>
            <a:r>
              <a:rPr lang="en-US" dirty="0">
                <a:solidFill>
                  <a:srgbClr val="00B0F0"/>
                </a:solidFill>
              </a:rPr>
              <a:t>screen time </a:t>
            </a:r>
            <a:r>
              <a:rPr lang="en-US" dirty="0"/>
              <a:t>(increase your activity)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b="1" dirty="0"/>
              <a:t>Empty Calories</a:t>
            </a:r>
          </a:p>
        </p:txBody>
      </p:sp>
      <p:sp>
        <p:nvSpPr>
          <p:cNvPr id="24579" name="Content Placeholder 134"/>
          <p:cNvSpPr>
            <a:spLocks noGrp="1"/>
          </p:cNvSpPr>
          <p:nvPr>
            <p:ph idx="1"/>
          </p:nvPr>
        </p:nvSpPr>
        <p:spPr>
          <a:xfrm>
            <a:off x="457200" y="1219200"/>
            <a:ext cx="5486400" cy="5410200"/>
          </a:xfrm>
        </p:spPr>
        <p:txBody>
          <a:bodyPr>
            <a:normAutofit fontScale="85000" lnSpcReduction="20000"/>
          </a:bodyPr>
          <a:lstStyle/>
          <a:p>
            <a:pPr>
              <a:buNone/>
            </a:pPr>
            <a:r>
              <a:rPr lang="en-US" dirty="0" smtClean="0"/>
              <a:t>Many foods contain </a:t>
            </a:r>
            <a:r>
              <a:rPr lang="en-US" i="1" dirty="0"/>
              <a:t>empty calories </a:t>
            </a:r>
            <a:r>
              <a:rPr lang="en-US" dirty="0"/>
              <a:t>–- calories from </a:t>
            </a:r>
            <a:r>
              <a:rPr lang="en-US" dirty="0">
                <a:solidFill>
                  <a:srgbClr val="00B0F0"/>
                </a:solidFill>
              </a:rPr>
              <a:t>solid fats </a:t>
            </a:r>
            <a:r>
              <a:rPr lang="en-US" dirty="0"/>
              <a:t>and/or </a:t>
            </a:r>
            <a:r>
              <a:rPr lang="en-US" dirty="0">
                <a:solidFill>
                  <a:srgbClr val="00B0F0"/>
                </a:solidFill>
              </a:rPr>
              <a:t>added sugars</a:t>
            </a:r>
            <a:r>
              <a:rPr lang="en-US" dirty="0"/>
              <a:t>. </a:t>
            </a:r>
            <a:endParaRPr lang="en-US" dirty="0" smtClean="0"/>
          </a:p>
          <a:p>
            <a:pPr>
              <a:buNone/>
            </a:pPr>
            <a:r>
              <a:rPr lang="en-US" dirty="0" smtClean="0"/>
              <a:t>Solid </a:t>
            </a:r>
            <a:r>
              <a:rPr lang="en-US" dirty="0"/>
              <a:t>fats and added sugars </a:t>
            </a:r>
            <a:r>
              <a:rPr lang="en-US" dirty="0" smtClean="0"/>
              <a:t>add MANY </a:t>
            </a:r>
            <a:r>
              <a:rPr lang="en-US" dirty="0"/>
              <a:t>calories to the food but </a:t>
            </a:r>
            <a:r>
              <a:rPr lang="en-US" u="sng" dirty="0"/>
              <a:t>few or no </a:t>
            </a:r>
            <a:r>
              <a:rPr lang="en-US" dirty="0"/>
              <a:t>nutrients. </a:t>
            </a:r>
            <a:r>
              <a:rPr lang="en-US" dirty="0" smtClean="0"/>
              <a:t>– </a:t>
            </a:r>
          </a:p>
          <a:p>
            <a:pPr>
              <a:buNone/>
            </a:pPr>
            <a:endParaRPr lang="en-US" dirty="0"/>
          </a:p>
          <a:p>
            <a:pPr>
              <a:buNone/>
            </a:pPr>
            <a:r>
              <a:rPr lang="en-US" b="1" dirty="0" smtClean="0"/>
              <a:t>Solid Fats - </a:t>
            </a:r>
            <a:r>
              <a:rPr lang="en-US" dirty="0" smtClean="0"/>
              <a:t>solid </a:t>
            </a:r>
            <a:r>
              <a:rPr lang="en-US" dirty="0"/>
              <a:t>at room temperature, like butter, beef fat, and shortening. </a:t>
            </a:r>
            <a:endParaRPr lang="en-US" dirty="0" smtClean="0"/>
          </a:p>
          <a:p>
            <a:pPr>
              <a:buNone/>
            </a:pPr>
            <a:r>
              <a:rPr lang="en-US" b="1" dirty="0" smtClean="0"/>
              <a:t>Added Sugars</a:t>
            </a:r>
            <a:r>
              <a:rPr lang="en-US" dirty="0" smtClean="0"/>
              <a:t> - </a:t>
            </a:r>
            <a:r>
              <a:rPr lang="en-US" dirty="0"/>
              <a:t>sugars and syrups that are added when foods or beverages are processed or </a:t>
            </a:r>
            <a:r>
              <a:rPr lang="en-US" dirty="0" smtClean="0"/>
              <a:t>prepared</a:t>
            </a:r>
          </a:p>
          <a:p>
            <a:pPr eaLnBrk="1" hangingPunct="1">
              <a:buFont typeface="Wingdings" pitchFamily="-107" charset="2"/>
              <a:buNone/>
            </a:pPr>
            <a:endParaRPr lang="en-US" dirty="0"/>
          </a:p>
        </p:txBody>
      </p:sp>
      <p:pic>
        <p:nvPicPr>
          <p:cNvPr id="24580" name="Picture 599" descr="http://otuts.homestead.com/~site/clipart/food/Soda_Bottle.GIF"/>
          <p:cNvPicPr>
            <a:picLocks noChangeAspect="1" noChangeArrowheads="1"/>
          </p:cNvPicPr>
          <p:nvPr/>
        </p:nvPicPr>
        <p:blipFill>
          <a:blip r:embed="rId3"/>
          <a:srcRect/>
          <a:stretch>
            <a:fillRect/>
          </a:stretch>
        </p:blipFill>
        <p:spPr bwMode="auto">
          <a:xfrm>
            <a:off x="6400800" y="1143000"/>
            <a:ext cx="1666875" cy="483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Cool. So what are some examples?</a:t>
            </a:r>
            <a:endParaRPr lang="en-US" dirty="0">
              <a:solidFill>
                <a:srgbClr val="0070C0"/>
              </a:solidFill>
            </a:endParaRPr>
          </a:p>
        </p:txBody>
      </p:sp>
      <p:sp>
        <p:nvSpPr>
          <p:cNvPr id="5" name="Rectangle 2"/>
          <p:cNvSpPr>
            <a:spLocks noGrp="1" noChangeArrowheads="1"/>
          </p:cNvSpPr>
          <p:nvPr>
            <p:ph idx="1"/>
          </p:nvPr>
        </p:nvSpPr>
        <p:spPr bwMode="auto">
          <a:xfrm>
            <a:off x="685800" y="1799898"/>
            <a:ext cx="7848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rgbClr val="000000"/>
                </a:solidFill>
                <a:effectLst/>
                <a:latin typeface="Helvetica Neue"/>
              </a:rPr>
              <a:t>Cakes, cookies, pastries, and donuts (contain both solid fat and added sugars)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smtClean="0">
                <a:ln>
                  <a:noFill/>
                </a:ln>
                <a:solidFill>
                  <a:srgbClr val="000000"/>
                </a:solidFill>
                <a:effectLst/>
                <a:latin typeface="Helvetica Neue"/>
              </a:rPr>
              <a:t>Sodas</a:t>
            </a:r>
            <a:r>
              <a:rPr kumimoji="0" lang="en-US" altLang="en-US" sz="2800" b="0" i="0" u="none" strike="noStrike" cap="none" normalizeH="0" baseline="0" dirty="0" smtClean="0">
                <a:ln>
                  <a:noFill/>
                </a:ln>
                <a:solidFill>
                  <a:srgbClr val="000000"/>
                </a:solidFill>
                <a:effectLst/>
                <a:latin typeface="Helvetica Neue"/>
              </a:rPr>
              <a:t>, energy drinks, sports drinks, and fruit drinks (contain added sugars)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rgbClr val="000000"/>
                </a:solidFill>
                <a:effectLst/>
                <a:latin typeface="Helvetica Neue"/>
              </a:rPr>
              <a:t>Cheese (contains solid fat)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rgbClr val="000000"/>
                </a:solidFill>
                <a:effectLst/>
                <a:latin typeface="Helvetica Neue"/>
              </a:rPr>
              <a:t>Pizza (contains solid fat)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rgbClr val="000000"/>
                </a:solidFill>
                <a:effectLst/>
                <a:latin typeface="Helvetica Neue"/>
              </a:rPr>
              <a:t>Ice cream (contains both solid fat and added sugars)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rgbClr val="000000"/>
                </a:solidFill>
                <a:effectLst/>
                <a:latin typeface="Helvetica Neue"/>
              </a:rPr>
              <a:t>Sausages, hot dogs, bacon, and ribs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800" b="0" i="0" u="none" strike="noStrike" cap="none" normalizeH="0" baseline="0" dirty="0" smtClean="0">
                <a:ln>
                  <a:noFill/>
                </a:ln>
                <a:solidFill>
                  <a:srgbClr val="000000"/>
                </a:solidFill>
                <a:effectLst/>
                <a:latin typeface="Helvetica Neue"/>
              </a:rPr>
              <a:t>(contain solid fat)</a:t>
            </a:r>
            <a:endParaRPr kumimoji="0" lang="en-US" altLang="en-US" sz="2800" b="0" i="0" u="none" strike="noStrike" cap="none" normalizeH="0" baseline="0" dirty="0" smtClean="0">
              <a:ln>
                <a:noFill/>
              </a:ln>
              <a:solidFill>
                <a:schemeClr val="tx1"/>
              </a:solidFill>
              <a:effectLst/>
            </a:endParaRPr>
          </a:p>
        </p:txBody>
      </p:sp>
      <p:pic>
        <p:nvPicPr>
          <p:cNvPr id="1028" name="Picture 4" descr="picture of high-fat and high-sugar baked goods such as cookies and brown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200400"/>
            <a:ext cx="1666875" cy="13239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of sugary sports drin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5029200"/>
            <a:ext cx="1524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484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a:t>How are foods sorted into groups?</a:t>
            </a:r>
          </a:p>
        </p:txBody>
      </p:sp>
      <p:sp>
        <p:nvSpPr>
          <p:cNvPr id="16387" name="Content Placeholder 2"/>
          <p:cNvSpPr>
            <a:spLocks noGrp="1"/>
          </p:cNvSpPr>
          <p:nvPr>
            <p:ph idx="1"/>
          </p:nvPr>
        </p:nvSpPr>
        <p:spPr>
          <a:xfrm>
            <a:off x="762000" y="1905000"/>
            <a:ext cx="7696200" cy="990600"/>
          </a:xfrm>
        </p:spPr>
        <p:txBody>
          <a:bodyPr/>
          <a:lstStyle/>
          <a:p>
            <a:pPr algn="ctr" eaLnBrk="1" hangingPunct="1">
              <a:buFont typeface="Wingdings" pitchFamily="-107" charset="2"/>
              <a:buNone/>
            </a:pPr>
            <a:r>
              <a:rPr lang="en-US" dirty="0"/>
              <a:t>By Nutrient</a:t>
            </a:r>
          </a:p>
          <a:p>
            <a:pPr algn="ctr" eaLnBrk="1" hangingPunct="1">
              <a:buFont typeface="Wingdings" pitchFamily="-107" charset="2"/>
              <a:buNone/>
            </a:pPr>
            <a:endParaRPr lang="en-US" dirty="0"/>
          </a:p>
        </p:txBody>
      </p:sp>
      <p:pic>
        <p:nvPicPr>
          <p:cNvPr id="16388" name="Picture 2" descr="http://3.bp.blogspot.com/-6AK3wTsy1AQ/TbcutfWwtcI/AAAAAAAAARs/D9dbu8a1mfU/s1600/food_groups.jpg"/>
          <p:cNvPicPr>
            <a:picLocks noChangeAspect="1" noChangeArrowheads="1"/>
          </p:cNvPicPr>
          <p:nvPr/>
        </p:nvPicPr>
        <p:blipFill>
          <a:blip r:embed="rId3"/>
          <a:srcRect/>
          <a:stretch>
            <a:fillRect/>
          </a:stretch>
        </p:blipFill>
        <p:spPr bwMode="auto">
          <a:xfrm>
            <a:off x="2209800" y="2667000"/>
            <a:ext cx="4714875"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 calcmode="lin" valueType="num">
                                      <p:cBhvr additive="base">
                                        <p:cTn id="13"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pPr eaLnBrk="1" hangingPunct="1"/>
            <a:r>
              <a:rPr lang="en-US" b="1" dirty="0">
                <a:solidFill>
                  <a:srgbClr val="00B0F0"/>
                </a:solidFill>
              </a:rPr>
              <a:t>3.	Reduce sodium, fats, added sugars, refined grains &amp; alcohol</a:t>
            </a:r>
          </a:p>
        </p:txBody>
      </p:sp>
      <p:sp>
        <p:nvSpPr>
          <p:cNvPr id="29699" name="Content Placeholder 2"/>
          <p:cNvSpPr>
            <a:spLocks noGrp="1"/>
          </p:cNvSpPr>
          <p:nvPr>
            <p:ph idx="1"/>
          </p:nvPr>
        </p:nvSpPr>
        <p:spPr>
          <a:xfrm>
            <a:off x="381000" y="1447800"/>
            <a:ext cx="5334000" cy="4876800"/>
          </a:xfrm>
        </p:spPr>
        <p:txBody>
          <a:bodyPr>
            <a:noAutofit/>
          </a:bodyPr>
          <a:lstStyle/>
          <a:p>
            <a:pPr eaLnBrk="1" hangingPunct="1">
              <a:buFont typeface="Wingdings" pitchFamily="-107" charset="2"/>
              <a:buNone/>
            </a:pPr>
            <a:r>
              <a:rPr lang="en-US" sz="2800" dirty="0"/>
              <a:t>What can too much </a:t>
            </a:r>
            <a:r>
              <a:rPr lang="en-US" sz="2800" dirty="0" smtClean="0"/>
              <a:t>salt/sodium </a:t>
            </a:r>
            <a:endParaRPr lang="en-US" sz="2800" dirty="0"/>
          </a:p>
          <a:p>
            <a:pPr eaLnBrk="1" hangingPunct="1">
              <a:buFont typeface="Wingdings" pitchFamily="-107" charset="2"/>
              <a:buNone/>
            </a:pPr>
            <a:r>
              <a:rPr lang="en-US" sz="2800" dirty="0"/>
              <a:t>do to your body? </a:t>
            </a:r>
          </a:p>
          <a:p>
            <a:r>
              <a:rPr lang="en-US" sz="2800" dirty="0" smtClean="0"/>
              <a:t>Cause </a:t>
            </a:r>
            <a:r>
              <a:rPr lang="en-US" sz="2800" dirty="0">
                <a:solidFill>
                  <a:srgbClr val="00B0F0"/>
                </a:solidFill>
              </a:rPr>
              <a:t>high blood </a:t>
            </a:r>
            <a:r>
              <a:rPr lang="en-US" sz="2800" dirty="0" smtClean="0">
                <a:solidFill>
                  <a:srgbClr val="00B0F0"/>
                </a:solidFill>
              </a:rPr>
              <a:t>pressure </a:t>
            </a:r>
            <a:r>
              <a:rPr lang="en-US" sz="2800" dirty="0" smtClean="0"/>
              <a:t>and </a:t>
            </a:r>
            <a:r>
              <a:rPr lang="en-US" sz="2800" dirty="0">
                <a:solidFill>
                  <a:srgbClr val="00B0F0"/>
                </a:solidFill>
              </a:rPr>
              <a:t>heart disease</a:t>
            </a:r>
            <a:r>
              <a:rPr lang="en-US" sz="2800" dirty="0"/>
              <a:t>.</a:t>
            </a:r>
          </a:p>
          <a:p>
            <a:pPr eaLnBrk="1" hangingPunct="1">
              <a:buFont typeface="Wingdings" pitchFamily="-107" charset="2"/>
              <a:buNone/>
            </a:pPr>
            <a:r>
              <a:rPr lang="en-US" sz="2800" dirty="0" smtClean="0"/>
              <a:t>Where </a:t>
            </a:r>
            <a:r>
              <a:rPr lang="en-US" sz="2800" dirty="0"/>
              <a:t>does it hide?  </a:t>
            </a:r>
          </a:p>
          <a:p>
            <a:r>
              <a:rPr lang="en-US" sz="2800" dirty="0"/>
              <a:t>In</a:t>
            </a:r>
            <a:r>
              <a:rPr lang="en-US" sz="2800" dirty="0" smtClean="0"/>
              <a:t> already </a:t>
            </a:r>
            <a:r>
              <a:rPr lang="en-US" sz="2800" dirty="0" smtClean="0">
                <a:solidFill>
                  <a:srgbClr val="00B0F0"/>
                </a:solidFill>
              </a:rPr>
              <a:t>prepared </a:t>
            </a:r>
            <a:r>
              <a:rPr lang="en-US" sz="2800" dirty="0">
                <a:solidFill>
                  <a:srgbClr val="00B0F0"/>
                </a:solidFill>
              </a:rPr>
              <a:t>foods </a:t>
            </a:r>
            <a:r>
              <a:rPr lang="en-US" sz="2800" dirty="0"/>
              <a:t>(frozen, </a:t>
            </a:r>
            <a:r>
              <a:rPr lang="en-US" sz="2800" dirty="0" smtClean="0"/>
              <a:t>canned</a:t>
            </a:r>
            <a:r>
              <a:rPr lang="en-US" sz="2800" dirty="0"/>
              <a:t>, etc.</a:t>
            </a:r>
            <a:r>
              <a:rPr lang="en-US" sz="2800" dirty="0" smtClean="0"/>
              <a:t>)</a:t>
            </a:r>
          </a:p>
          <a:p>
            <a:pPr eaLnBrk="1" hangingPunct="1">
              <a:buFont typeface="Wingdings" pitchFamily="-107" charset="2"/>
              <a:buNone/>
            </a:pPr>
            <a:r>
              <a:rPr lang="en-US" sz="2800" dirty="0" smtClean="0"/>
              <a:t>Compare numbers in foods like soup, bread, and frozen meals and choose the foods with lower numbers.</a:t>
            </a:r>
          </a:p>
          <a:p>
            <a:pPr eaLnBrk="1" hangingPunct="1">
              <a:buFont typeface="Wingdings" pitchFamily="-107" charset="2"/>
              <a:buNone/>
            </a:pPr>
            <a:endParaRPr lang="en-US" sz="3600" dirty="0"/>
          </a:p>
        </p:txBody>
      </p:sp>
      <p:pic>
        <p:nvPicPr>
          <p:cNvPr id="29700" name="Picture 2" descr="Royalty Free RF Clip Art Illustration Of A Cartoon Cooking Woman Seasoning With Salt by Ron Leishman">
            <a:hlinkClick r:id="rId3" tooltip="Royalty Free RF Clip Art Illustration Of A Cartoon Cooking Woman Seasoning With Salt by Ron Leishman"/>
          </p:cNvPr>
          <p:cNvPicPr>
            <a:picLocks noChangeAspect="1" noChangeArrowheads="1"/>
          </p:cNvPicPr>
          <p:nvPr/>
        </p:nvPicPr>
        <p:blipFill>
          <a:blip r:embed="rId4"/>
          <a:srcRect b="13889"/>
          <a:stretch>
            <a:fillRect/>
          </a:stretch>
        </p:blipFill>
        <p:spPr bwMode="auto">
          <a:xfrm>
            <a:off x="5362575" y="2514600"/>
            <a:ext cx="3400425"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382000" cy="1401762"/>
          </a:xfrm>
        </p:spPr>
        <p:txBody>
          <a:bodyPr>
            <a:noAutofit/>
          </a:bodyPr>
          <a:lstStyle/>
          <a:p>
            <a:pPr eaLnBrk="1" hangingPunct="1"/>
            <a:r>
              <a:rPr lang="en-US" sz="3600" b="1" dirty="0">
                <a:solidFill>
                  <a:srgbClr val="00B0F0"/>
                </a:solidFill>
              </a:rPr>
              <a:t>4.	Increase vegetables, fruits, whole grains, milk, seafood and use oil instead of fat</a:t>
            </a:r>
          </a:p>
        </p:txBody>
      </p:sp>
      <p:sp>
        <p:nvSpPr>
          <p:cNvPr id="30723" name="Content Placeholder 7"/>
          <p:cNvSpPr>
            <a:spLocks noGrp="1"/>
          </p:cNvSpPr>
          <p:nvPr>
            <p:ph idx="1"/>
          </p:nvPr>
        </p:nvSpPr>
        <p:spPr>
          <a:xfrm>
            <a:off x="762000" y="1905000"/>
            <a:ext cx="7696200" cy="1524000"/>
          </a:xfrm>
        </p:spPr>
        <p:txBody>
          <a:bodyPr/>
          <a:lstStyle/>
          <a:p>
            <a:pPr eaLnBrk="1" hangingPunct="1">
              <a:buFont typeface="Wingdings" pitchFamily="-107" charset="2"/>
              <a:buNone/>
            </a:pPr>
            <a:r>
              <a:rPr lang="en-US" dirty="0"/>
              <a:t>It’s recommended that we eat </a:t>
            </a:r>
            <a:r>
              <a:rPr lang="en-US" b="1" dirty="0"/>
              <a:t>8 </a:t>
            </a:r>
            <a:r>
              <a:rPr lang="en-US" b="1" dirty="0" err="1"/>
              <a:t>oz</a:t>
            </a:r>
            <a:r>
              <a:rPr lang="en-US" b="1" dirty="0"/>
              <a:t> </a:t>
            </a:r>
            <a:r>
              <a:rPr lang="en-US" dirty="0"/>
              <a:t>of seafood per week</a:t>
            </a:r>
          </a:p>
        </p:txBody>
      </p:sp>
      <p:pic>
        <p:nvPicPr>
          <p:cNvPr id="30724" name="Picture 8" descr="http://img.foodnetwork.com/FOOD/2008/09/18/pkg_coo_lead_main_feature.jpg"/>
          <p:cNvPicPr>
            <a:picLocks noChangeAspect="1" noChangeArrowheads="1"/>
          </p:cNvPicPr>
          <p:nvPr/>
        </p:nvPicPr>
        <p:blipFill>
          <a:blip r:embed="rId3"/>
          <a:srcRect/>
          <a:stretch>
            <a:fillRect/>
          </a:stretch>
        </p:blipFill>
        <p:spPr bwMode="auto">
          <a:xfrm>
            <a:off x="2590800" y="3048000"/>
            <a:ext cx="3810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458200" cy="1630362"/>
          </a:xfrm>
        </p:spPr>
        <p:txBody>
          <a:bodyPr>
            <a:noAutofit/>
          </a:bodyPr>
          <a:lstStyle/>
          <a:p>
            <a:pPr eaLnBrk="1" hangingPunct="1"/>
            <a:r>
              <a:rPr lang="en-US" sz="3200" dirty="0">
                <a:solidFill>
                  <a:srgbClr val="00B0F0"/>
                </a:solidFill>
              </a:rPr>
              <a:t>5.	Build </a:t>
            </a:r>
            <a:r>
              <a:rPr lang="en-US" sz="3200" b="1" dirty="0">
                <a:solidFill>
                  <a:srgbClr val="00B0F0"/>
                </a:solidFill>
              </a:rPr>
              <a:t>healthy eating patterns </a:t>
            </a:r>
            <a:r>
              <a:rPr lang="en-US" sz="3200" dirty="0">
                <a:solidFill>
                  <a:srgbClr val="00B0F0"/>
                </a:solidFill>
              </a:rPr>
              <a:t>that meet nutritional needs over </a:t>
            </a:r>
            <a:r>
              <a:rPr lang="en-US" sz="3200" dirty="0" smtClean="0">
                <a:solidFill>
                  <a:srgbClr val="00B0F0"/>
                </a:solidFill>
              </a:rPr>
              <a:t>time </a:t>
            </a:r>
            <a:r>
              <a:rPr lang="en-US" sz="3200" dirty="0">
                <a:solidFill>
                  <a:srgbClr val="00B0F0"/>
                </a:solidFill>
              </a:rPr>
              <a:t>at an </a:t>
            </a:r>
            <a:r>
              <a:rPr lang="en-US" sz="3200" dirty="0" smtClean="0">
                <a:solidFill>
                  <a:srgbClr val="00B0F0"/>
                </a:solidFill>
              </a:rPr>
              <a:t/>
            </a:r>
            <a:br>
              <a:rPr lang="en-US" sz="3200" dirty="0" smtClean="0">
                <a:solidFill>
                  <a:srgbClr val="00B0F0"/>
                </a:solidFill>
              </a:rPr>
            </a:br>
            <a:r>
              <a:rPr lang="en-US" sz="3200" dirty="0" smtClean="0">
                <a:solidFill>
                  <a:srgbClr val="00B0F0"/>
                </a:solidFill>
              </a:rPr>
              <a:t>appropriate </a:t>
            </a:r>
            <a:r>
              <a:rPr lang="en-US" sz="3200" dirty="0">
                <a:solidFill>
                  <a:srgbClr val="00B0F0"/>
                </a:solidFill>
              </a:rPr>
              <a:t>calorie level.</a:t>
            </a:r>
          </a:p>
        </p:txBody>
      </p:sp>
      <p:pic>
        <p:nvPicPr>
          <p:cNvPr id="31747" name="Picture 2" descr="Family cooking together"/>
          <p:cNvPicPr>
            <a:picLocks noChangeAspect="1" noChangeArrowheads="1"/>
          </p:cNvPicPr>
          <p:nvPr/>
        </p:nvPicPr>
        <p:blipFill>
          <a:blip r:embed="rId3"/>
          <a:srcRect/>
          <a:stretch>
            <a:fillRect/>
          </a:stretch>
        </p:blipFill>
        <p:spPr bwMode="auto">
          <a:xfrm>
            <a:off x="1600200" y="1905000"/>
            <a:ext cx="5715000" cy="429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pPr eaLnBrk="1" hangingPunct="1"/>
            <a:r>
              <a:rPr lang="en-US" b="1" dirty="0">
                <a:solidFill>
                  <a:srgbClr val="00B0F0"/>
                </a:solidFill>
              </a:rPr>
              <a:t>6.	Include </a:t>
            </a:r>
            <a:r>
              <a:rPr lang="en-US" b="1" u="sng" dirty="0">
                <a:solidFill>
                  <a:srgbClr val="00B0F0"/>
                </a:solidFill>
              </a:rPr>
              <a:t>physical exercise </a:t>
            </a:r>
            <a:r>
              <a:rPr lang="en-US" b="1" dirty="0">
                <a:solidFill>
                  <a:srgbClr val="00B0F0"/>
                </a:solidFill>
              </a:rPr>
              <a:t>as part of healthy eating patterns</a:t>
            </a:r>
          </a:p>
        </p:txBody>
      </p:sp>
      <p:pic>
        <p:nvPicPr>
          <p:cNvPr id="32771" name="Picture 2" descr="http://www.familymagazinegroup.com/stories/images/329_family%20exercise.jpg"/>
          <p:cNvPicPr>
            <a:picLocks noChangeAspect="1" noChangeArrowheads="1"/>
          </p:cNvPicPr>
          <p:nvPr/>
        </p:nvPicPr>
        <p:blipFill>
          <a:blip r:embed="rId3"/>
          <a:srcRect/>
          <a:stretch>
            <a:fillRect/>
          </a:stretch>
        </p:blipFill>
        <p:spPr bwMode="auto">
          <a:xfrm>
            <a:off x="1600200" y="2057400"/>
            <a:ext cx="5715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n-US"/>
              <a:t>Recommendations for Physical Activity</a:t>
            </a:r>
          </a:p>
        </p:txBody>
      </p:sp>
      <p:sp>
        <p:nvSpPr>
          <p:cNvPr id="12291" name="Content Placeholder 2"/>
          <p:cNvSpPr>
            <a:spLocks noGrp="1"/>
          </p:cNvSpPr>
          <p:nvPr>
            <p:ph idx="1"/>
          </p:nvPr>
        </p:nvSpPr>
        <p:spPr>
          <a:xfrm>
            <a:off x="762000" y="1905000"/>
            <a:ext cx="7924800" cy="2590800"/>
          </a:xfrm>
        </p:spPr>
        <p:txBody>
          <a:bodyPr>
            <a:normAutofit lnSpcReduction="10000"/>
          </a:bodyPr>
          <a:lstStyle/>
          <a:p>
            <a:pPr eaLnBrk="1" hangingPunct="1">
              <a:buFont typeface="Wingdings" pitchFamily="-107" charset="2"/>
              <a:buNone/>
            </a:pPr>
            <a:r>
              <a:rPr lang="en-US" dirty="0"/>
              <a:t>Kids 2-5 – Let them play!</a:t>
            </a:r>
          </a:p>
          <a:p>
            <a:pPr eaLnBrk="1" hangingPunct="1">
              <a:buFont typeface="Wingdings" pitchFamily="-107" charset="2"/>
              <a:buNone/>
            </a:pPr>
            <a:r>
              <a:rPr lang="en-US" dirty="0" smtClean="0"/>
              <a:t>Kids/</a:t>
            </a:r>
          </a:p>
          <a:p>
            <a:pPr eaLnBrk="1" hangingPunct="1">
              <a:buFont typeface="Wingdings" pitchFamily="-107" charset="2"/>
              <a:buNone/>
            </a:pPr>
            <a:r>
              <a:rPr lang="en-US" dirty="0" smtClean="0"/>
              <a:t>Teenagers </a:t>
            </a:r>
            <a:r>
              <a:rPr lang="en-US" dirty="0"/>
              <a:t>6-17 – </a:t>
            </a:r>
            <a:r>
              <a:rPr lang="en-US" dirty="0">
                <a:solidFill>
                  <a:srgbClr val="FF0000"/>
                </a:solidFill>
              </a:rPr>
              <a:t>60 minutes a day</a:t>
            </a:r>
          </a:p>
          <a:p>
            <a:pPr eaLnBrk="1" hangingPunct="1">
              <a:buFont typeface="Wingdings" pitchFamily="-107" charset="2"/>
              <a:buNone/>
            </a:pPr>
            <a:r>
              <a:rPr lang="en-US" dirty="0"/>
              <a:t>Adults – At least 2.5 hours a week moderate exercise</a:t>
            </a:r>
          </a:p>
        </p:txBody>
      </p:sp>
      <p:pic>
        <p:nvPicPr>
          <p:cNvPr id="12292" name="Picture 2" descr="http://www.thismamacooks.com/images/various/j0422267.jpg"/>
          <p:cNvPicPr>
            <a:picLocks noChangeAspect="1" noChangeArrowheads="1"/>
          </p:cNvPicPr>
          <p:nvPr/>
        </p:nvPicPr>
        <p:blipFill>
          <a:blip r:embed="rId2"/>
          <a:srcRect/>
          <a:stretch>
            <a:fillRect/>
          </a:stretch>
        </p:blipFill>
        <p:spPr bwMode="auto">
          <a:xfrm>
            <a:off x="3500437" y="4191000"/>
            <a:ext cx="2447925"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76200" y="53975"/>
            <a:ext cx="8991600" cy="1165225"/>
          </a:xfrm>
        </p:spPr>
        <p:txBody>
          <a:bodyPr/>
          <a:lstStyle/>
          <a:p>
            <a:r>
              <a:rPr lang="en-US" sz="6000" b="1" u="sng" dirty="0" smtClean="0"/>
              <a:t>On Your Notes</a:t>
            </a:r>
            <a:endParaRPr lang="en-US" dirty="0" smtClean="0"/>
          </a:p>
        </p:txBody>
      </p:sp>
      <p:sp>
        <p:nvSpPr>
          <p:cNvPr id="25603" name="Subtitle 2"/>
          <p:cNvSpPr>
            <a:spLocks noGrp="1"/>
          </p:cNvSpPr>
          <p:nvPr>
            <p:ph type="subTitle" idx="1"/>
          </p:nvPr>
        </p:nvSpPr>
        <p:spPr>
          <a:xfrm>
            <a:off x="0" y="1295400"/>
            <a:ext cx="5029200" cy="4876800"/>
          </a:xfrm>
        </p:spPr>
        <p:txBody>
          <a:bodyPr/>
          <a:lstStyle/>
          <a:p>
            <a:pPr marL="514350" indent="-514350" algn="l"/>
            <a:r>
              <a:rPr lang="en-US" b="1" dirty="0" smtClean="0">
                <a:solidFill>
                  <a:schemeClr val="tx1"/>
                </a:solidFill>
              </a:rPr>
              <a:t>For each section of </a:t>
            </a:r>
            <a:r>
              <a:rPr lang="en-US" b="1" dirty="0" err="1" smtClean="0">
                <a:solidFill>
                  <a:schemeClr val="tx1"/>
                </a:solidFill>
              </a:rPr>
              <a:t>MyPlate</a:t>
            </a:r>
            <a:r>
              <a:rPr lang="en-US" b="1" dirty="0" smtClean="0">
                <a:solidFill>
                  <a:schemeClr val="tx1"/>
                </a:solidFill>
              </a:rPr>
              <a:t>:</a:t>
            </a:r>
          </a:p>
          <a:p>
            <a:pPr marL="514350" indent="-514350" algn="l">
              <a:buFont typeface="Arial" pitchFamily="34" charset="0"/>
              <a:buChar char="•"/>
            </a:pPr>
            <a:r>
              <a:rPr lang="en-US" sz="3000" b="1" dirty="0" smtClean="0">
                <a:solidFill>
                  <a:schemeClr val="tx1"/>
                </a:solidFill>
              </a:rPr>
              <a:t>Write the </a:t>
            </a:r>
            <a:r>
              <a:rPr lang="en-US" sz="3000" b="1" u="sng" dirty="0" smtClean="0">
                <a:solidFill>
                  <a:schemeClr val="tx1"/>
                </a:solidFill>
              </a:rPr>
              <a:t>FOOD GROUP</a:t>
            </a:r>
          </a:p>
          <a:p>
            <a:pPr marL="514350" indent="-514350" algn="l">
              <a:buFont typeface="Arial" pitchFamily="34" charset="0"/>
              <a:buChar char="•"/>
            </a:pPr>
            <a:r>
              <a:rPr lang="en-US" sz="3000" b="1" dirty="0" smtClean="0">
                <a:solidFill>
                  <a:schemeClr val="tx1"/>
                </a:solidFill>
              </a:rPr>
              <a:t>Write the </a:t>
            </a:r>
            <a:r>
              <a:rPr lang="en-US" sz="3000" b="1" u="sng" dirty="0" smtClean="0">
                <a:solidFill>
                  <a:schemeClr val="tx1"/>
                </a:solidFill>
              </a:rPr>
              <a:t>COLOR</a:t>
            </a:r>
          </a:p>
          <a:p>
            <a:pPr marL="514350" indent="-514350" algn="l">
              <a:buFont typeface="Arial" pitchFamily="34" charset="0"/>
              <a:buChar char="•"/>
            </a:pPr>
            <a:r>
              <a:rPr lang="en-US" sz="3000" b="1" dirty="0" smtClean="0">
                <a:solidFill>
                  <a:schemeClr val="tx1"/>
                </a:solidFill>
              </a:rPr>
              <a:t>Write the </a:t>
            </a:r>
            <a:r>
              <a:rPr lang="en-US" sz="3000" b="1" u="sng" dirty="0" smtClean="0">
                <a:solidFill>
                  <a:schemeClr val="tx1"/>
                </a:solidFill>
              </a:rPr>
              <a:t>TIP</a:t>
            </a:r>
          </a:p>
        </p:txBody>
      </p:sp>
      <p:pic>
        <p:nvPicPr>
          <p:cNvPr id="7" name="Picture 6" descr="blank myplate.jpg"/>
          <p:cNvPicPr>
            <a:picLocks noChangeAspect="1"/>
          </p:cNvPicPr>
          <p:nvPr/>
        </p:nvPicPr>
        <p:blipFill>
          <a:blip r:embed="rId3" cstate="print"/>
          <a:stretch>
            <a:fillRect/>
          </a:stretch>
        </p:blipFill>
        <p:spPr>
          <a:xfrm>
            <a:off x="4467750" y="1981200"/>
            <a:ext cx="4561458" cy="4177042"/>
          </a:xfrm>
          <a:prstGeom prst="rect">
            <a:avLst/>
          </a:prstGeom>
        </p:spPr>
      </p:pic>
      <p:cxnSp>
        <p:nvCxnSpPr>
          <p:cNvPr id="9" name="Straight Arrow Connector 8"/>
          <p:cNvCxnSpPr/>
          <p:nvPr/>
        </p:nvCxnSpPr>
        <p:spPr>
          <a:xfrm>
            <a:off x="5029200" y="1752600"/>
            <a:ext cx="1066800" cy="1219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eaLnBrk="1" hangingPunct="1"/>
            <a:r>
              <a:rPr lang="en-US" b="1" dirty="0" smtClean="0">
                <a:solidFill>
                  <a:srgbClr val="E98017"/>
                </a:solidFill>
              </a:rPr>
              <a:t>		Grains </a:t>
            </a:r>
            <a:r>
              <a:rPr lang="en-US" dirty="0" smtClean="0">
                <a:solidFill>
                  <a:srgbClr val="E98017"/>
                </a:solidFill>
              </a:rPr>
              <a:t>3-4 </a:t>
            </a:r>
            <a:r>
              <a:rPr lang="en-US" dirty="0" err="1" smtClean="0">
                <a:solidFill>
                  <a:srgbClr val="E98017"/>
                </a:solidFill>
              </a:rPr>
              <a:t>oz</a:t>
            </a:r>
            <a:endParaRPr lang="en-US" b="1" dirty="0">
              <a:solidFill>
                <a:srgbClr val="E98017"/>
              </a:solidFill>
            </a:endParaRPr>
          </a:p>
        </p:txBody>
      </p:sp>
      <p:sp>
        <p:nvSpPr>
          <p:cNvPr id="17411" name="Rectangle 3"/>
          <p:cNvSpPr>
            <a:spLocks noGrp="1" noChangeArrowheads="1"/>
          </p:cNvSpPr>
          <p:nvPr>
            <p:ph idx="1"/>
          </p:nvPr>
        </p:nvSpPr>
        <p:spPr>
          <a:xfrm>
            <a:off x="457200" y="1953863"/>
            <a:ext cx="5486400" cy="3352800"/>
          </a:xfrm>
        </p:spPr>
        <p:txBody>
          <a:bodyPr>
            <a:normAutofit fontScale="92500" lnSpcReduction="20000"/>
          </a:bodyPr>
          <a:lstStyle/>
          <a:p>
            <a:pPr eaLnBrk="1" hangingPunct="1">
              <a:buFont typeface="Wingdings" pitchFamily="-107" charset="2"/>
              <a:buNone/>
            </a:pPr>
            <a:r>
              <a:rPr lang="en-US" b="1" dirty="0"/>
              <a:t>Major Nutrient</a:t>
            </a:r>
            <a:r>
              <a:rPr lang="en-US" dirty="0"/>
              <a:t>:  Carbohydrates, Fiber</a:t>
            </a:r>
          </a:p>
          <a:p>
            <a:pPr eaLnBrk="1" hangingPunct="1">
              <a:buFont typeface="Wingdings" pitchFamily="-107" charset="2"/>
              <a:buNone/>
            </a:pPr>
            <a:r>
              <a:rPr lang="en-US" b="1" dirty="0"/>
              <a:t>Serving</a:t>
            </a:r>
            <a:r>
              <a:rPr lang="en-US" dirty="0"/>
              <a:t>:  1 oz = 1 slice bread – 1 cup dry cereal = ½ cup pasta </a:t>
            </a:r>
          </a:p>
          <a:p>
            <a:pPr eaLnBrk="1" hangingPunct="1">
              <a:buFont typeface="Wingdings" pitchFamily="-107" charset="2"/>
              <a:buNone/>
            </a:pPr>
            <a:r>
              <a:rPr lang="en-US" dirty="0"/>
              <a:t>	or rice</a:t>
            </a:r>
            <a:endParaRPr lang="en-US" dirty="0" smtClean="0"/>
          </a:p>
          <a:p>
            <a:pPr eaLnBrk="1" hangingPunct="1">
              <a:buFont typeface="Wingdings" pitchFamily="-107" charset="2"/>
              <a:buNone/>
            </a:pPr>
            <a:r>
              <a:rPr lang="en-US" b="1" dirty="0" smtClean="0"/>
              <a:t>Tip</a:t>
            </a:r>
            <a:r>
              <a:rPr lang="en-US" dirty="0" smtClean="0"/>
              <a:t>:  </a:t>
            </a:r>
            <a:r>
              <a:rPr lang="en-US" dirty="0"/>
              <a:t>Make at least </a:t>
            </a:r>
            <a:r>
              <a:rPr lang="en-US" sz="4300" b="1" dirty="0"/>
              <a:t>½</a:t>
            </a:r>
            <a:r>
              <a:rPr lang="en-US" sz="4300" dirty="0"/>
              <a:t> </a:t>
            </a:r>
            <a:r>
              <a:rPr lang="en-US" dirty="0"/>
              <a:t>your</a:t>
            </a:r>
          </a:p>
          <a:p>
            <a:pPr eaLnBrk="1" hangingPunct="1">
              <a:buFont typeface="Wingdings" pitchFamily="-107" charset="2"/>
              <a:buNone/>
            </a:pPr>
            <a:r>
              <a:rPr lang="en-US" dirty="0"/>
              <a:t>	grain whole grains</a:t>
            </a:r>
          </a:p>
        </p:txBody>
      </p:sp>
      <p:pic>
        <p:nvPicPr>
          <p:cNvPr id="17412" name="Picture 6" descr="http://t1.gstatic.com/images?q=tbn:ANd9GcQBwCp2G8e2bQv-QN_Fj1ppBt6GuCbXG9hQRvadSKiI7ivxnjXx&amp;t=1"/>
          <p:cNvPicPr>
            <a:picLocks noChangeAspect="1" noChangeArrowheads="1"/>
          </p:cNvPicPr>
          <p:nvPr/>
        </p:nvPicPr>
        <p:blipFill>
          <a:blip r:embed="rId3"/>
          <a:srcRect/>
          <a:stretch>
            <a:fillRect/>
          </a:stretch>
        </p:blipFill>
        <p:spPr bwMode="auto">
          <a:xfrm>
            <a:off x="5867400" y="596200"/>
            <a:ext cx="2819400" cy="27566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8280" y="3352800"/>
            <a:ext cx="385572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a:t>Make at least </a:t>
            </a:r>
            <a:r>
              <a:rPr lang="en-US" b="1" dirty="0"/>
              <a:t>half</a:t>
            </a:r>
            <a:r>
              <a:rPr lang="en-US" dirty="0"/>
              <a:t> your grain whole</a:t>
            </a:r>
          </a:p>
        </p:txBody>
      </p:sp>
      <p:sp>
        <p:nvSpPr>
          <p:cNvPr id="6147" name="Content Placeholder 2"/>
          <p:cNvSpPr>
            <a:spLocks noGrp="1"/>
          </p:cNvSpPr>
          <p:nvPr>
            <p:ph idx="1"/>
          </p:nvPr>
        </p:nvSpPr>
        <p:spPr>
          <a:xfrm>
            <a:off x="723900" y="1747044"/>
            <a:ext cx="7696200" cy="2514600"/>
          </a:xfrm>
        </p:spPr>
        <p:txBody>
          <a:bodyPr/>
          <a:lstStyle/>
          <a:p>
            <a:pPr eaLnBrk="1" hangingPunct="1">
              <a:buFont typeface="Wingdings" pitchFamily="-107" charset="2"/>
              <a:buNone/>
            </a:pPr>
            <a:r>
              <a:rPr lang="en-US" dirty="0"/>
              <a:t>Choose 100% whole-grain cereals, breads, crackers, rice and pasta.</a:t>
            </a:r>
          </a:p>
          <a:p>
            <a:pPr eaLnBrk="1" hangingPunct="1">
              <a:buFont typeface="Wingdings" pitchFamily="-107" charset="2"/>
              <a:buNone/>
            </a:pPr>
            <a:r>
              <a:rPr lang="en-US" dirty="0"/>
              <a:t>Check the ingredients list on food packages to find whole-grain foods.</a:t>
            </a:r>
          </a:p>
        </p:txBody>
      </p:sp>
      <p:pic>
        <p:nvPicPr>
          <p:cNvPr id="6148" name="Picture 2" descr="http://blogmyhealth.com/wp-content/uploads/whole_grain_bread.jpg"/>
          <p:cNvPicPr>
            <a:picLocks noChangeAspect="1" noChangeArrowheads="1"/>
          </p:cNvPicPr>
          <p:nvPr/>
        </p:nvPicPr>
        <p:blipFill>
          <a:blip r:embed="rId3"/>
          <a:srcRect/>
          <a:stretch>
            <a:fillRect/>
          </a:stretch>
        </p:blipFill>
        <p:spPr bwMode="auto">
          <a:xfrm>
            <a:off x="5943600" y="4038600"/>
            <a:ext cx="2257425" cy="1944688"/>
          </a:xfrm>
          <a:prstGeom prst="rect">
            <a:avLst/>
          </a:prstGeom>
          <a:noFill/>
          <a:ln w="9525">
            <a:noFill/>
            <a:miter lim="800000"/>
            <a:headEnd/>
            <a:tailEnd/>
          </a:ln>
        </p:spPr>
      </p:pic>
      <p:pic>
        <p:nvPicPr>
          <p:cNvPr id="6149" name="Picture 4" descr="http://www.asianfoodgrocer.com/img/prods/rice/10068310-botan-brown-rice-lg.jpg"/>
          <p:cNvPicPr>
            <a:picLocks noChangeAspect="1" noChangeArrowheads="1"/>
          </p:cNvPicPr>
          <p:nvPr/>
        </p:nvPicPr>
        <p:blipFill>
          <a:blip r:embed="rId4"/>
          <a:srcRect/>
          <a:stretch>
            <a:fillRect/>
          </a:stretch>
        </p:blipFill>
        <p:spPr bwMode="auto">
          <a:xfrm>
            <a:off x="3429000" y="3886200"/>
            <a:ext cx="2190750" cy="2190750"/>
          </a:xfrm>
          <a:prstGeom prst="rect">
            <a:avLst/>
          </a:prstGeom>
          <a:noFill/>
          <a:ln w="9525">
            <a:noFill/>
            <a:miter lim="800000"/>
            <a:headEnd/>
            <a:tailEnd/>
          </a:ln>
        </p:spPr>
      </p:pic>
      <p:pic>
        <p:nvPicPr>
          <p:cNvPr id="6150" name="Picture 6" descr="http://29.media.tumblr.com/tumblr_lmjb1nhP8k1qhrjb0o1_400.jpg"/>
          <p:cNvPicPr>
            <a:picLocks noChangeAspect="1" noChangeArrowheads="1"/>
          </p:cNvPicPr>
          <p:nvPr/>
        </p:nvPicPr>
        <p:blipFill>
          <a:blip r:embed="rId5"/>
          <a:srcRect/>
          <a:stretch>
            <a:fillRect/>
          </a:stretch>
        </p:blipFill>
        <p:spPr bwMode="auto">
          <a:xfrm>
            <a:off x="838200" y="4343400"/>
            <a:ext cx="24003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dirty="0" smtClean="0">
                <a:solidFill>
                  <a:srgbClr val="18822A"/>
                </a:solidFill>
              </a:rPr>
              <a:t>Vegetables </a:t>
            </a:r>
            <a:r>
              <a:rPr lang="en-US" dirty="0" smtClean="0">
                <a:solidFill>
                  <a:srgbClr val="18822A"/>
                </a:solidFill>
              </a:rPr>
              <a:t>2 ½ - 3c</a:t>
            </a:r>
            <a:endParaRPr lang="en-US" dirty="0">
              <a:solidFill>
                <a:srgbClr val="18822A"/>
              </a:solidFill>
            </a:endParaRPr>
          </a:p>
        </p:txBody>
      </p:sp>
      <p:sp>
        <p:nvSpPr>
          <p:cNvPr id="18435" name="Rectangle 3"/>
          <p:cNvSpPr>
            <a:spLocks noGrp="1" noChangeArrowheads="1"/>
          </p:cNvSpPr>
          <p:nvPr>
            <p:ph idx="1"/>
          </p:nvPr>
        </p:nvSpPr>
        <p:spPr>
          <a:xfrm>
            <a:off x="4343400" y="1905000"/>
            <a:ext cx="4800600" cy="2667000"/>
          </a:xfrm>
        </p:spPr>
        <p:txBody>
          <a:bodyPr>
            <a:normAutofit/>
          </a:bodyPr>
          <a:lstStyle/>
          <a:p>
            <a:pPr eaLnBrk="1" hangingPunct="1">
              <a:buFont typeface="Wingdings" pitchFamily="-107" charset="2"/>
              <a:buNone/>
            </a:pPr>
            <a:r>
              <a:rPr lang="en-US" sz="2700" b="1" dirty="0"/>
              <a:t>Major Nutrient</a:t>
            </a:r>
            <a:r>
              <a:rPr lang="en-US" sz="2700" dirty="0"/>
              <a:t>:  Vitamins, Fiber</a:t>
            </a:r>
          </a:p>
          <a:p>
            <a:pPr eaLnBrk="1" hangingPunct="1">
              <a:buFont typeface="Wingdings" pitchFamily="-107" charset="2"/>
              <a:buNone/>
            </a:pPr>
            <a:r>
              <a:rPr lang="en-US" sz="2700" b="1" dirty="0"/>
              <a:t>Serving</a:t>
            </a:r>
            <a:r>
              <a:rPr lang="en-US" sz="2700" dirty="0"/>
              <a:t>: ½ cup vegetables or 	1 cup leafy vegetables </a:t>
            </a:r>
            <a:endParaRPr lang="en-US" sz="2700" dirty="0" smtClean="0"/>
          </a:p>
          <a:p>
            <a:pPr eaLnBrk="1" hangingPunct="1">
              <a:buFont typeface="Wingdings" pitchFamily="-107" charset="2"/>
              <a:buNone/>
            </a:pPr>
            <a:r>
              <a:rPr lang="en-US" sz="2700" b="1" dirty="0" smtClean="0"/>
              <a:t>Tip</a:t>
            </a:r>
            <a:r>
              <a:rPr lang="en-US" sz="2700" dirty="0" smtClean="0"/>
              <a:t>:  Make </a:t>
            </a:r>
            <a:r>
              <a:rPr lang="en-US" sz="2700" b="1" dirty="0" smtClean="0"/>
              <a:t>half</a:t>
            </a:r>
            <a:r>
              <a:rPr lang="en-US" sz="2700" dirty="0" smtClean="0"/>
              <a:t> your plate fruits</a:t>
            </a:r>
          </a:p>
          <a:p>
            <a:pPr eaLnBrk="1" hangingPunct="1">
              <a:buFont typeface="Wingdings" pitchFamily="-107" charset="2"/>
              <a:buNone/>
            </a:pPr>
            <a:r>
              <a:rPr lang="en-US" sz="2700" dirty="0"/>
              <a:t>	and vegetables</a:t>
            </a:r>
          </a:p>
        </p:txBody>
      </p:sp>
      <p:pic>
        <p:nvPicPr>
          <p:cNvPr id="18436" name="Picture 6" descr="http://www.wallpaperpimper.com/wallpaper/Food/Vegetable/Vegetables-34-LRC4GYQGA7-1400x1050.jpg"/>
          <p:cNvPicPr>
            <a:picLocks noChangeAspect="1" noChangeArrowheads="1"/>
          </p:cNvPicPr>
          <p:nvPr/>
        </p:nvPicPr>
        <p:blipFill>
          <a:blip r:embed="rId3"/>
          <a:srcRect/>
          <a:stretch>
            <a:fillRect/>
          </a:stretch>
        </p:blipFill>
        <p:spPr bwMode="auto">
          <a:xfrm>
            <a:off x="5943600" y="4638675"/>
            <a:ext cx="2959100" cy="221932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981200"/>
            <a:ext cx="4099559" cy="372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dirty="0" smtClean="0">
                <a:solidFill>
                  <a:srgbClr val="E42828"/>
                </a:solidFill>
              </a:rPr>
              <a:t>Fruits</a:t>
            </a:r>
            <a:r>
              <a:rPr lang="en-US" dirty="0" smtClean="0">
                <a:solidFill>
                  <a:srgbClr val="E42828"/>
                </a:solidFill>
              </a:rPr>
              <a:t> 1 ½ - 2 c</a:t>
            </a:r>
            <a:endParaRPr lang="en-US" dirty="0">
              <a:solidFill>
                <a:srgbClr val="E42828"/>
              </a:solidFill>
            </a:endParaRPr>
          </a:p>
        </p:txBody>
      </p:sp>
      <p:sp>
        <p:nvSpPr>
          <p:cNvPr id="19459" name="Rectangle 3"/>
          <p:cNvSpPr>
            <a:spLocks noGrp="1" noChangeArrowheads="1"/>
          </p:cNvSpPr>
          <p:nvPr>
            <p:ph idx="1"/>
          </p:nvPr>
        </p:nvSpPr>
        <p:spPr>
          <a:xfrm>
            <a:off x="0" y="1905000"/>
            <a:ext cx="5562600" cy="2971800"/>
          </a:xfrm>
        </p:spPr>
        <p:txBody>
          <a:bodyPr/>
          <a:lstStyle/>
          <a:p>
            <a:pPr eaLnBrk="1" hangingPunct="1">
              <a:buFont typeface="Wingdings" pitchFamily="-107" charset="2"/>
              <a:buNone/>
            </a:pPr>
            <a:r>
              <a:rPr lang="en-US" b="1" dirty="0"/>
              <a:t>Major Nutrient</a:t>
            </a:r>
            <a:r>
              <a:rPr lang="en-US" dirty="0"/>
              <a:t>:  Vitamins, Fiber</a:t>
            </a:r>
          </a:p>
          <a:p>
            <a:pPr eaLnBrk="1" hangingPunct="1">
              <a:buFont typeface="Wingdings" pitchFamily="-107" charset="2"/>
              <a:buNone/>
            </a:pPr>
            <a:r>
              <a:rPr lang="en-US" b="1" dirty="0"/>
              <a:t>Serving</a:t>
            </a:r>
            <a:r>
              <a:rPr lang="en-US" dirty="0"/>
              <a:t>:  1 medium/small piece of fruit = 1 serving</a:t>
            </a:r>
          </a:p>
          <a:p>
            <a:pPr eaLnBrk="1" hangingPunct="1">
              <a:buFont typeface="Wingdings" pitchFamily="-107" charset="2"/>
              <a:buNone/>
            </a:pPr>
            <a:r>
              <a:rPr lang="en-US" b="1" dirty="0"/>
              <a:t>Tip</a:t>
            </a:r>
            <a:r>
              <a:rPr lang="en-US" dirty="0"/>
              <a:t>:  Make </a:t>
            </a:r>
            <a:r>
              <a:rPr lang="en-US" b="1" dirty="0"/>
              <a:t>half</a:t>
            </a:r>
            <a:r>
              <a:rPr lang="en-US" dirty="0"/>
              <a:t> your plate</a:t>
            </a:r>
          </a:p>
          <a:p>
            <a:pPr eaLnBrk="1" hangingPunct="1">
              <a:buFont typeface="Wingdings" pitchFamily="-107" charset="2"/>
              <a:buNone/>
            </a:pPr>
            <a:r>
              <a:rPr lang="en-US" dirty="0"/>
              <a:t>	fruits and vegetables</a:t>
            </a:r>
          </a:p>
        </p:txBody>
      </p:sp>
      <p:pic>
        <p:nvPicPr>
          <p:cNvPr id="19460" name="Picture 6" descr="http://2.bp.blogspot.com/-lsfh1QvnVa0/TYoj7AuhbtI/AAAAAAAAAoc/3F79Emo_BtQ/s1600/benefits_fruits_and_vegetables.jpg"/>
          <p:cNvPicPr>
            <a:picLocks noChangeAspect="1" noChangeArrowheads="1"/>
          </p:cNvPicPr>
          <p:nvPr/>
        </p:nvPicPr>
        <p:blipFill>
          <a:blip r:embed="rId3"/>
          <a:srcRect/>
          <a:stretch>
            <a:fillRect/>
          </a:stretch>
        </p:blipFill>
        <p:spPr bwMode="auto">
          <a:xfrm>
            <a:off x="0" y="4724400"/>
            <a:ext cx="3062288" cy="21336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5470" y="1714500"/>
            <a:ext cx="347853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normAutofit fontScale="90000"/>
          </a:bodyPr>
          <a:lstStyle/>
          <a:p>
            <a:pPr eaLnBrk="1" hangingPunct="1"/>
            <a:r>
              <a:rPr lang="en-US" dirty="0"/>
              <a:t>Make </a:t>
            </a:r>
            <a:r>
              <a:rPr lang="en-US" b="1" dirty="0"/>
              <a:t>half</a:t>
            </a:r>
            <a:r>
              <a:rPr lang="en-US" dirty="0"/>
              <a:t> your plate fruits &amp; vegetables</a:t>
            </a:r>
          </a:p>
        </p:txBody>
      </p:sp>
      <p:sp>
        <p:nvSpPr>
          <p:cNvPr id="4099" name="Rectangle 34"/>
          <p:cNvSpPr>
            <a:spLocks noGrp="1" noChangeArrowheads="1"/>
          </p:cNvSpPr>
          <p:nvPr>
            <p:ph idx="1"/>
          </p:nvPr>
        </p:nvSpPr>
        <p:spPr>
          <a:xfrm>
            <a:off x="762000" y="1905000"/>
            <a:ext cx="7696200" cy="4267200"/>
          </a:xfrm>
        </p:spPr>
        <p:txBody>
          <a:bodyPr>
            <a:normAutofit lnSpcReduction="10000"/>
          </a:bodyPr>
          <a:lstStyle/>
          <a:p>
            <a:pPr eaLnBrk="1" hangingPunct="1">
              <a:buFont typeface="Wingdings" pitchFamily="-107" charset="2"/>
              <a:buNone/>
            </a:pPr>
            <a:r>
              <a:rPr lang="en-US" dirty="0"/>
              <a:t>Choose fresh, frozen, canned or dried fruits and </a:t>
            </a:r>
            <a:r>
              <a:rPr lang="en-US" dirty="0" smtClean="0"/>
              <a:t>vegetables.</a:t>
            </a:r>
            <a:endParaRPr lang="en-US" dirty="0"/>
          </a:p>
          <a:p>
            <a:pPr eaLnBrk="1" hangingPunct="1">
              <a:buFont typeface="Wingdings" pitchFamily="-107" charset="2"/>
              <a:buNone/>
            </a:pPr>
            <a:r>
              <a:rPr lang="en-US" dirty="0"/>
              <a:t>Eat </a:t>
            </a:r>
            <a:r>
              <a:rPr lang="en-US" u="sng" dirty="0"/>
              <a:t>red</a:t>
            </a:r>
            <a:r>
              <a:rPr lang="en-US" dirty="0"/>
              <a:t>, </a:t>
            </a:r>
            <a:r>
              <a:rPr lang="en-US" u="sng" dirty="0"/>
              <a:t>orange</a:t>
            </a:r>
            <a:r>
              <a:rPr lang="en-US" dirty="0"/>
              <a:t>, and </a:t>
            </a:r>
            <a:r>
              <a:rPr lang="en-US" u="sng" dirty="0"/>
              <a:t>dark green </a:t>
            </a:r>
            <a:r>
              <a:rPr lang="en-US" dirty="0"/>
              <a:t>vegetables, such as tomatoes, sweet potatoes and broccoli in main and side dishes</a:t>
            </a:r>
          </a:p>
          <a:p>
            <a:pPr eaLnBrk="1" hangingPunct="1">
              <a:buFont typeface="Wingdings" pitchFamily="-107" charset="2"/>
              <a:buNone/>
            </a:pPr>
            <a:r>
              <a:rPr lang="en-US" dirty="0"/>
              <a:t>Use fruit as </a:t>
            </a:r>
            <a:r>
              <a:rPr lang="en-US" i="1" dirty="0" smtClean="0"/>
              <a:t>snacks</a:t>
            </a:r>
            <a:r>
              <a:rPr lang="en-US" dirty="0" smtClean="0"/>
              <a:t>, </a:t>
            </a:r>
            <a:r>
              <a:rPr lang="en-US" dirty="0"/>
              <a:t>salads or dessert</a:t>
            </a:r>
          </a:p>
          <a:p>
            <a:pPr eaLnBrk="1" hangingPunct="1">
              <a:buFont typeface="Wingdings" pitchFamily="-107" charset="2"/>
              <a:buNone/>
            </a:pPr>
            <a:r>
              <a:rPr lang="en-US" dirty="0"/>
              <a:t>Choose whole or cut-up fruits </a:t>
            </a:r>
            <a:r>
              <a:rPr lang="en-US" u="sng" dirty="0"/>
              <a:t>more often </a:t>
            </a:r>
            <a:r>
              <a:rPr lang="en-US" dirty="0"/>
              <a:t>than fruit juice.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dirty="0" smtClean="0">
                <a:solidFill>
                  <a:srgbClr val="4052D8"/>
                </a:solidFill>
              </a:rPr>
              <a:t>Dairy </a:t>
            </a:r>
            <a:r>
              <a:rPr lang="en-US" dirty="0" smtClean="0">
                <a:solidFill>
                  <a:srgbClr val="4052D8"/>
                </a:solidFill>
              </a:rPr>
              <a:t>– 3 cups</a:t>
            </a:r>
            <a:endParaRPr lang="en-US" b="1" dirty="0">
              <a:solidFill>
                <a:srgbClr val="4052D8"/>
              </a:solidFill>
            </a:endParaRPr>
          </a:p>
        </p:txBody>
      </p:sp>
      <p:sp>
        <p:nvSpPr>
          <p:cNvPr id="20483" name="Rectangle 3"/>
          <p:cNvSpPr>
            <a:spLocks noGrp="1" noChangeArrowheads="1"/>
          </p:cNvSpPr>
          <p:nvPr>
            <p:ph idx="1"/>
          </p:nvPr>
        </p:nvSpPr>
        <p:spPr>
          <a:xfrm>
            <a:off x="0" y="1905000"/>
            <a:ext cx="5486400" cy="2286000"/>
          </a:xfrm>
        </p:spPr>
        <p:txBody>
          <a:bodyPr>
            <a:normAutofit lnSpcReduction="10000"/>
          </a:bodyPr>
          <a:lstStyle/>
          <a:p>
            <a:pPr eaLnBrk="1" hangingPunct="1">
              <a:buFont typeface="Wingdings" pitchFamily="-107" charset="2"/>
              <a:buNone/>
            </a:pPr>
            <a:r>
              <a:rPr lang="en-US" sz="2700" b="1" dirty="0"/>
              <a:t>Major Nutrient</a:t>
            </a:r>
            <a:r>
              <a:rPr lang="en-US" sz="2700" dirty="0"/>
              <a:t>:  Minerals, Protein</a:t>
            </a:r>
          </a:p>
          <a:p>
            <a:pPr eaLnBrk="1" hangingPunct="1">
              <a:buFont typeface="Wingdings" pitchFamily="-107" charset="2"/>
              <a:buNone/>
            </a:pPr>
            <a:r>
              <a:rPr lang="en-US" sz="2700" b="1" dirty="0" smtClean="0"/>
              <a:t>Serving:</a:t>
            </a:r>
            <a:r>
              <a:rPr lang="en-US" sz="2700" dirty="0" smtClean="0"/>
              <a:t> </a:t>
            </a:r>
            <a:r>
              <a:rPr lang="en-US" sz="2700" dirty="0"/>
              <a:t>1 ½ oz cheese or 1 cup </a:t>
            </a:r>
            <a:r>
              <a:rPr lang="en-US" sz="2700" dirty="0" smtClean="0"/>
              <a:t>milk/yogurt</a:t>
            </a:r>
            <a:endParaRPr lang="en-US" sz="2700" dirty="0"/>
          </a:p>
          <a:p>
            <a:pPr eaLnBrk="1" hangingPunct="1">
              <a:buFont typeface="Wingdings" pitchFamily="-107" charset="2"/>
              <a:buNone/>
            </a:pPr>
            <a:r>
              <a:rPr lang="en-US" sz="2700" b="1" dirty="0"/>
              <a:t>Tip</a:t>
            </a:r>
            <a:r>
              <a:rPr lang="en-US" sz="2700" dirty="0"/>
              <a:t>:  Switch to fat free or </a:t>
            </a:r>
          </a:p>
          <a:p>
            <a:pPr eaLnBrk="1" hangingPunct="1">
              <a:buFont typeface="Wingdings" pitchFamily="-107" charset="2"/>
              <a:buNone/>
            </a:pPr>
            <a:r>
              <a:rPr lang="en-US" sz="2700" dirty="0"/>
              <a:t>	low-fat (1%) milk.</a:t>
            </a:r>
          </a:p>
        </p:txBody>
      </p:sp>
      <p:pic>
        <p:nvPicPr>
          <p:cNvPr id="20484" name="Picture 7" descr="http://www.dadairs.com/blog/wp-content/uploads/2010/11/dairy-foods.jpg"/>
          <p:cNvPicPr>
            <a:picLocks noChangeAspect="1" noChangeArrowheads="1"/>
          </p:cNvPicPr>
          <p:nvPr/>
        </p:nvPicPr>
        <p:blipFill>
          <a:blip r:embed="rId3"/>
          <a:srcRect/>
          <a:stretch>
            <a:fillRect/>
          </a:stretch>
        </p:blipFill>
        <p:spPr bwMode="auto">
          <a:xfrm>
            <a:off x="457200" y="4114800"/>
            <a:ext cx="3276600" cy="245745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1905000"/>
            <a:ext cx="352044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4647</TotalTime>
  <Words>842</Words>
  <Application>Microsoft Office PowerPoint</Application>
  <PresentationFormat>On-screen Show (4:3)</PresentationFormat>
  <Paragraphs>125</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Helvetica Neue</vt:lpstr>
      <vt:lpstr>Impact</vt:lpstr>
      <vt:lpstr>Wingdings</vt:lpstr>
      <vt:lpstr>Office Theme</vt:lpstr>
      <vt:lpstr>Choose My Plate and  Dietary Guidelines</vt:lpstr>
      <vt:lpstr>How are foods sorted into groups?</vt:lpstr>
      <vt:lpstr>On Your Notes</vt:lpstr>
      <vt:lpstr>  Grains 3-4 oz</vt:lpstr>
      <vt:lpstr>Make at least half your grain whole</vt:lpstr>
      <vt:lpstr>Vegetables 2 ½ - 3c</vt:lpstr>
      <vt:lpstr>Fruits 1 ½ - 2 c</vt:lpstr>
      <vt:lpstr>Make half your plate fruits &amp; vegetables</vt:lpstr>
      <vt:lpstr>Dairy – 3 cups</vt:lpstr>
      <vt:lpstr>Switch to skim or 1% milk</vt:lpstr>
      <vt:lpstr>Proteins - 5-6 oz</vt:lpstr>
      <vt:lpstr>Vary your protein food choices</vt:lpstr>
      <vt:lpstr>Cut back on foods high in solid fats, added sugars and salt</vt:lpstr>
      <vt:lpstr>The Dietary Guidelines</vt:lpstr>
      <vt:lpstr>1.  Eat Nutrient Dense Foods</vt:lpstr>
      <vt:lpstr>1.  Eat Nutrient Dense Foods</vt:lpstr>
      <vt:lpstr>2.  Balance calories to manage weight</vt:lpstr>
      <vt:lpstr>Empty Calories</vt:lpstr>
      <vt:lpstr>Cool. So what are some examples?</vt:lpstr>
      <vt:lpstr>3. Reduce sodium, fats, added sugars, refined grains &amp; alcohol</vt:lpstr>
      <vt:lpstr>4. Increase vegetables, fruits, whole grains, milk, seafood and use oil instead of fat</vt:lpstr>
      <vt:lpstr>5. Build healthy eating patterns that meet nutritional needs over time at an  appropriate calorie level.</vt:lpstr>
      <vt:lpstr>6. Include physical exercise as part of healthy eating patterns</vt:lpstr>
      <vt:lpstr>Recommendations for Physical Activity</vt:lpstr>
    </vt:vector>
  </TitlesOfParts>
  <Company>Lone Peak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Pyramid Basics and Guidelines</dc:title>
  <dc:creator>Becky Cox</dc:creator>
  <cp:lastModifiedBy>Brittni Moffat</cp:lastModifiedBy>
  <cp:revision>58</cp:revision>
  <dcterms:created xsi:type="dcterms:W3CDTF">2014-06-27T23:38:34Z</dcterms:created>
  <dcterms:modified xsi:type="dcterms:W3CDTF">2016-02-19T14:47:27Z</dcterms:modified>
</cp:coreProperties>
</file>