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08" r:id="rId2"/>
    <p:sldId id="283" r:id="rId3"/>
    <p:sldId id="284" r:id="rId4"/>
    <p:sldId id="314" r:id="rId5"/>
    <p:sldId id="285" r:id="rId6"/>
    <p:sldId id="286" r:id="rId7"/>
    <p:sldId id="289" r:id="rId8"/>
    <p:sldId id="290" r:id="rId9"/>
    <p:sldId id="291" r:id="rId10"/>
    <p:sldId id="292" r:id="rId11"/>
    <p:sldId id="307" r:id="rId12"/>
    <p:sldId id="293" r:id="rId13"/>
    <p:sldId id="294" r:id="rId14"/>
    <p:sldId id="288" r:id="rId15"/>
    <p:sldId id="297" r:id="rId16"/>
    <p:sldId id="298" r:id="rId17"/>
    <p:sldId id="299" r:id="rId18"/>
    <p:sldId id="306" r:id="rId19"/>
    <p:sldId id="309" r:id="rId20"/>
    <p:sldId id="296" r:id="rId21"/>
    <p:sldId id="300" r:id="rId22"/>
    <p:sldId id="303" r:id="rId23"/>
    <p:sldId id="312" r:id="rId24"/>
    <p:sldId id="313" r:id="rId25"/>
    <p:sldId id="302" r:id="rId26"/>
    <p:sldId id="315" r:id="rId27"/>
    <p:sldId id="311" r:id="rId28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2D2D"/>
    <a:srgbClr val="FF860D"/>
    <a:srgbClr val="FF3300"/>
    <a:srgbClr val="FF0000"/>
    <a:srgbClr val="F20000"/>
    <a:srgbClr val="FFFF9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06" y="-10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9FC182-BA97-2C48-90F0-0BB272C705C4}" type="datetime1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6C37FD-ECCB-B641-ACCE-F13ACABFB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14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696913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C070A3-1CB1-2841-ACC7-595494505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0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0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07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2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1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05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40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85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0" charset="0"/>
              <a:cs typeface="Arial" pitchFamily="-110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17DAF-5C36-C341-BBC5-C3A853F9F7F7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6593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7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45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6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10" charset="0"/>
              <a:cs typeface="Arial" pitchFamily="-110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15686-76FE-E040-99D9-4CAE26BC8B04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6274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00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25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0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0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070A3-1CB1-2841-ACC7-5954945054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598"/>
            <a:ext cx="10058400" cy="589766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714" y="1642366"/>
            <a:ext cx="8278972" cy="3367191"/>
          </a:xfrm>
        </p:spPr>
        <p:txBody>
          <a:bodyPr/>
          <a:lstStyle>
            <a:lvl1pPr>
              <a:defRPr sz="59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714" y="5984960"/>
            <a:ext cx="8278972" cy="49297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1E329-E4B0-1045-AAF8-F0BE373648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2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50" y="5440680"/>
            <a:ext cx="8278971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0058400" cy="544068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76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350" y="6082983"/>
            <a:ext cx="8278971" cy="559540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92AA6-DFDE-8D43-BABE-2C2B16B321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533618" y="1516943"/>
            <a:ext cx="5224243" cy="3671080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30" y="1694928"/>
            <a:ext cx="4862418" cy="2998700"/>
          </a:xfrm>
        </p:spPr>
        <p:txBody>
          <a:bodyPr anchor="b"/>
          <a:lstStyle>
            <a:lvl1pPr algn="l">
              <a:defRPr sz="462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49" y="5327463"/>
            <a:ext cx="4860600" cy="808340"/>
          </a:xfrm>
        </p:spPr>
        <p:txBody>
          <a:bodyPr anchor="t">
            <a:noAutofit/>
          </a:bodyPr>
          <a:lstStyle>
            <a:lvl1pPr marL="0" indent="0" algn="l">
              <a:buNone/>
              <a:defRPr sz="1980">
                <a:solidFill>
                  <a:schemeClr val="tx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938772" y="1516943"/>
            <a:ext cx="3632548" cy="461885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92AA6-DFDE-8D43-BABE-2C2B16B321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941229" y="2591463"/>
            <a:ext cx="4038470" cy="283783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119598" y="2760751"/>
            <a:ext cx="3615580" cy="2275494"/>
          </a:xfrm>
        </p:spPr>
        <p:txBody>
          <a:bodyPr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078095" y="2590800"/>
            <a:ext cx="4039077" cy="2606993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92AA6-DFDE-8D43-BABE-2C2B16B321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9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741B0-A1AD-C445-AE19-6A7CA05AC3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9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327462" y="505568"/>
            <a:ext cx="3730938" cy="6136957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757387" y="0"/>
            <a:ext cx="4301013" cy="66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421" y="664327"/>
            <a:ext cx="1871980" cy="581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5348" y="505568"/>
            <a:ext cx="5442114" cy="6136957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C2B5C-EC87-454A-AB7A-3B5C4F6B3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97" y="2518592"/>
            <a:ext cx="8276403" cy="41213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84A60-40C4-9841-9929-C24AC1E35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0058400" cy="589766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50" y="3344915"/>
            <a:ext cx="8278971" cy="1664640"/>
          </a:xfrm>
        </p:spPr>
        <p:txBody>
          <a:bodyPr anchor="b"/>
          <a:lstStyle>
            <a:lvl1pPr algn="r">
              <a:defRPr sz="528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350" y="5985360"/>
            <a:ext cx="8278971" cy="491816"/>
          </a:xfrm>
        </p:spPr>
        <p:txBody>
          <a:bodyPr anchor="t">
            <a:noAutofit/>
          </a:bodyPr>
          <a:lstStyle>
            <a:lvl1pPr marL="0" indent="0" algn="r">
              <a:buNone/>
              <a:defRPr sz="1980">
                <a:solidFill>
                  <a:schemeClr val="tx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AAD3A-390A-F841-BF46-084DAB907C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996" y="2518593"/>
            <a:ext cx="4037795" cy="41239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608" y="2518593"/>
            <a:ext cx="4037792" cy="41239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C9C07-AD08-0945-83AE-11F32AF3D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96" y="2464858"/>
            <a:ext cx="4037795" cy="653097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0996" y="3117956"/>
            <a:ext cx="4056130" cy="352456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9608" y="2464858"/>
            <a:ext cx="4037792" cy="653097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608" y="3117956"/>
            <a:ext cx="4037792" cy="352456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FDE9-AF0C-CB4B-8686-AB089286C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5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71504-8916-2B49-86B2-3923F08F8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CE1BF-8762-D34E-8453-78578E999D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85349" y="505565"/>
            <a:ext cx="2926715" cy="205660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49" y="505566"/>
            <a:ext cx="2926715" cy="183418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897" y="505566"/>
            <a:ext cx="5158423" cy="613695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349" y="2562169"/>
            <a:ext cx="2926715" cy="4080352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77EF4-5FF8-DF40-BF69-3D4C741E23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6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996" y="824524"/>
            <a:ext cx="3851703" cy="1832785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5030947" y="0"/>
            <a:ext cx="5027453" cy="77724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54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0996" y="2657309"/>
            <a:ext cx="3851703" cy="3985214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5793" y="6846877"/>
            <a:ext cx="805925" cy="41380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077" y="6846877"/>
            <a:ext cx="2718716" cy="41380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11719" y="6704673"/>
            <a:ext cx="876278" cy="556012"/>
          </a:xfrm>
        </p:spPr>
        <p:txBody>
          <a:bodyPr/>
          <a:lstStyle/>
          <a:p>
            <a:pPr>
              <a:defRPr/>
            </a:pPr>
            <a:fld id="{8C203E75-193A-B842-9EF9-344939F24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3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997" y="506813"/>
            <a:ext cx="8276403" cy="109984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97" y="2475654"/>
            <a:ext cx="8276403" cy="416431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077" y="6846877"/>
            <a:ext cx="6918485" cy="413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2565" y="6846877"/>
            <a:ext cx="1092477" cy="413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9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5042" y="6704673"/>
            <a:ext cx="876278" cy="556012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5392AA6-DFDE-8D43-BABE-2C2B16B321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502920" rtl="0" eaLnBrk="1" latinLnBrk="0" hangingPunct="1">
        <a:spcBef>
          <a:spcPct val="0"/>
        </a:spcBef>
        <a:buNone/>
        <a:defRPr sz="44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264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308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352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396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H_op-P1t9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Safety Rules &amp; Guidelines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Food and Nutrition Sciences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8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Aid: Spills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90997" y="2518592"/>
            <a:ext cx="8634003" cy="5101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the person fell because they slipped on a spill, we PICK THEM UP</a:t>
            </a:r>
          </a:p>
          <a:p>
            <a:pPr lvl="1"/>
            <a:r>
              <a:rPr lang="en-US" sz="3200" dirty="0" smtClean="0"/>
              <a:t>Unless… they hit their head. DO NOT move them and tell the teacher </a:t>
            </a:r>
            <a:r>
              <a:rPr lang="en-US" sz="3200" u="sng" dirty="0" smtClean="0"/>
              <a:t>right</a:t>
            </a:r>
            <a:r>
              <a:rPr lang="en-US" sz="3200" dirty="0" smtClean="0"/>
              <a:t> away. Moving a person with a  head injury could cause further damage or paralysis.</a:t>
            </a:r>
            <a:r>
              <a:rPr lang="en-US" sz="3600" dirty="0" smtClean="0">
                <a:latin typeface="Tekton Pro BoldCond" charset="0"/>
                <a:ea typeface="Tekton Pro BoldCond" charset="0"/>
                <a:cs typeface="Tekton Pro BoldCond" charset="0"/>
              </a:rPr>
              <a:t>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667000"/>
            <a:ext cx="8763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sz="4400" dirty="0" smtClean="0">
                <a:latin typeface="Tekton Pro BoldCond" charset="0"/>
                <a:ea typeface="Tekton Pro BoldCond" charset="0"/>
                <a:cs typeface="Tekton Pro BoldCond" charset="0"/>
              </a:rPr>
              <a:t>When </a:t>
            </a:r>
            <a:r>
              <a:rPr lang="en-US" sz="4400" dirty="0">
                <a:latin typeface="Tekton Pro BoldCond" charset="0"/>
                <a:ea typeface="Tekton Pro BoldCond" charset="0"/>
                <a:cs typeface="Tekton Pro BoldCond" charset="0"/>
              </a:rPr>
              <a:t>water reaches 156 degrees, it can cause a third degree burn in an adult in </a:t>
            </a:r>
            <a:r>
              <a:rPr lang="en-US" sz="4400" dirty="0">
                <a:solidFill>
                  <a:srgbClr val="FF9933"/>
                </a:solidFill>
                <a:latin typeface="Tekton Pro BoldCond" charset="0"/>
                <a:ea typeface="Tekton Pro BoldCond" charset="0"/>
                <a:cs typeface="Tekton Pro BoldCond" charset="0"/>
              </a:rPr>
              <a:t>one second</a:t>
            </a:r>
            <a:r>
              <a:rPr lang="en-US" sz="4400" dirty="0">
                <a:latin typeface="Tekton Pro BoldCond" charset="0"/>
                <a:ea typeface="Tekton Pro BoldCond" charset="0"/>
                <a:cs typeface="Tekton Pro BoldCond" charset="0"/>
              </a:rPr>
              <a:t>. </a:t>
            </a:r>
            <a:r>
              <a:rPr lang="en-US" sz="4400" dirty="0" smtClean="0">
                <a:latin typeface="Tekton Pro BoldCond" charset="0"/>
                <a:ea typeface="Tekton Pro BoldCond" charset="0"/>
                <a:cs typeface="Tekton Pro BoldCond" charset="0"/>
              </a:rPr>
              <a:t>(That’s </a:t>
            </a:r>
            <a:r>
              <a:rPr lang="en-US" sz="4400" dirty="0">
                <a:latin typeface="Tekton Pro BoldCond" charset="0"/>
                <a:ea typeface="Tekton Pro BoldCond" charset="0"/>
                <a:cs typeface="Tekton Pro BoldCond" charset="0"/>
              </a:rPr>
              <a:t>still </a:t>
            </a:r>
            <a:r>
              <a:rPr lang="en-US" sz="4400" u="sng" dirty="0">
                <a:latin typeface="Tekton Pro BoldCond" charset="0"/>
                <a:ea typeface="Tekton Pro BoldCond" charset="0"/>
                <a:cs typeface="Tekton Pro BoldCond" charset="0"/>
              </a:rPr>
              <a:t>40 degrees less </a:t>
            </a:r>
            <a:r>
              <a:rPr lang="en-US" sz="4400" dirty="0">
                <a:latin typeface="Tekton Pro BoldCond" charset="0"/>
                <a:ea typeface="Tekton Pro BoldCond" charset="0"/>
                <a:cs typeface="Tekton Pro BoldCond" charset="0"/>
              </a:rPr>
              <a:t>than boiling </a:t>
            </a:r>
            <a:r>
              <a:rPr lang="en-US" sz="4400" dirty="0" smtClean="0">
                <a:latin typeface="Tekton Pro BoldCond" charset="0"/>
                <a:ea typeface="Tekton Pro BoldCond" charset="0"/>
                <a:cs typeface="Tekton Pro BoldCond" charset="0"/>
              </a:rPr>
              <a:t>water).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ekton Pro BoldCond" charset="0"/>
                <a:ea typeface="Tekton Pro BoldCond" charset="0"/>
                <a:cs typeface="Tekton Pro BoldCond" charset="0"/>
              </a:rPr>
              <a:t>Did you know</a:t>
            </a:r>
            <a:r>
              <a:rPr lang="en-US" sz="5400" dirty="0" smtClean="0">
                <a:latin typeface="Tekton Pro BoldCond" charset="0"/>
                <a:ea typeface="Tekton Pro BoldCond" charset="0"/>
                <a:cs typeface="Tekton Pro BoldCond" charset="0"/>
              </a:rPr>
              <a:t>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60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Prevention: Burns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73276" y="2743200"/>
            <a:ext cx="8276403" cy="4121378"/>
          </a:xfrm>
        </p:spPr>
        <p:txBody>
          <a:bodyPr>
            <a:normAutofit/>
          </a:bodyPr>
          <a:lstStyle/>
          <a:p>
            <a:pPr>
              <a:buFont typeface="Wingdings" pitchFamily="-110" charset="2"/>
              <a:buChar char="v"/>
            </a:pPr>
            <a:r>
              <a:rPr lang="en-US" sz="2800" dirty="0" smtClean="0"/>
              <a:t>Use oven mitts and hot pads</a:t>
            </a:r>
          </a:p>
          <a:p>
            <a:pPr>
              <a:buFont typeface="Wingdings" pitchFamily="-110" charset="2"/>
              <a:buChar char="v"/>
            </a:pPr>
            <a:r>
              <a:rPr lang="en-US" sz="2800" dirty="0" smtClean="0"/>
              <a:t>Open lids away from you (to avoid steam burn)</a:t>
            </a:r>
          </a:p>
          <a:p>
            <a:pPr>
              <a:buFont typeface="Wingdings" pitchFamily="-110" charset="2"/>
              <a:buChar char="v"/>
            </a:pPr>
            <a:r>
              <a:rPr lang="en-US" sz="2800" dirty="0" smtClean="0"/>
              <a:t>No hanging jewelry or loose clothing</a:t>
            </a:r>
          </a:p>
          <a:p>
            <a:pPr>
              <a:buFont typeface="Wingdings" pitchFamily="-110" charset="2"/>
              <a:buChar char="v"/>
            </a:pPr>
            <a:r>
              <a:rPr lang="en-US" sz="2800" dirty="0" smtClean="0"/>
              <a:t>Wear an apron</a:t>
            </a:r>
          </a:p>
          <a:p>
            <a:pPr>
              <a:buFont typeface="Wingdings" pitchFamily="-110" charset="2"/>
              <a:buChar char="v"/>
            </a:pPr>
            <a:r>
              <a:rPr lang="en-US" sz="2800" dirty="0" smtClean="0"/>
              <a:t>Avoid touching hot surfaces</a:t>
            </a:r>
          </a:p>
          <a:p>
            <a:pPr>
              <a:buFont typeface="Wingdings" pitchFamily="-110" charset="2"/>
              <a:buChar char="v"/>
            </a:pPr>
            <a:r>
              <a:rPr lang="en-US" sz="2800" dirty="0" smtClean="0"/>
              <a:t>Clean up spills immediately!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Aid: Burns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97" y="2895600"/>
            <a:ext cx="8276403" cy="41213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Run cold water over the area or apply a wet, cold cloth. NOT ice. Ice can cause </a:t>
            </a:r>
            <a:r>
              <a:rPr lang="en-US" sz="2800" b="1" u="sng" dirty="0" smtClean="0"/>
              <a:t>further tissue damage by freezing the skin</a:t>
            </a:r>
          </a:p>
          <a:p>
            <a:pPr>
              <a:defRPr/>
            </a:pPr>
            <a:r>
              <a:rPr lang="en-US" sz="2800" dirty="0" smtClean="0"/>
              <a:t>If you are on fire, stop drop and roll! (don’t run)</a:t>
            </a:r>
          </a:p>
          <a:p>
            <a:pPr>
              <a:defRPr/>
            </a:pPr>
            <a:r>
              <a:rPr lang="en-US" sz="2800" dirty="0" smtClean="0"/>
              <a:t>We will call 911 and/or get nurse</a:t>
            </a:r>
          </a:p>
          <a:p>
            <a:pPr marL="0" indent="0">
              <a:buFontTx/>
              <a:buNone/>
              <a:defRPr/>
            </a:pPr>
            <a:r>
              <a:rPr lang="en-US" sz="2800" b="1" dirty="0" smtClean="0"/>
              <a:t>CHEMICAL BURNS: Flush with water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Safety Knowledge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641600"/>
            <a:ext cx="9051925" cy="51308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Know first aid for cuts, spills, burns</a:t>
            </a:r>
          </a:p>
          <a:p>
            <a:r>
              <a:rPr lang="en-US" sz="2500" dirty="0" smtClean="0"/>
              <a:t>Knife safety</a:t>
            </a:r>
          </a:p>
          <a:p>
            <a:r>
              <a:rPr lang="en-US" sz="2500" dirty="0" smtClean="0"/>
              <a:t>Safety includes sanitation</a:t>
            </a:r>
          </a:p>
          <a:p>
            <a:r>
              <a:rPr lang="en-US" sz="2500" dirty="0" smtClean="0"/>
              <a:t>Hair, jewelry, clothing, aprons, etc…is it in the way? Will it catch fire? Is it touching food?</a:t>
            </a:r>
          </a:p>
          <a:p>
            <a:r>
              <a:rPr lang="en-US" sz="2500" dirty="0" smtClean="0"/>
              <a:t>Quick response clean-up is essential</a:t>
            </a:r>
          </a:p>
          <a:p>
            <a:r>
              <a:rPr lang="en-US" sz="2500" dirty="0" smtClean="0"/>
              <a:t>Read appliance manuals first</a:t>
            </a:r>
          </a:p>
          <a:p>
            <a:r>
              <a:rPr lang="en-US" sz="2500" dirty="0" smtClean="0"/>
              <a:t>NO horseplay, rough-housing</a:t>
            </a:r>
          </a:p>
          <a:p>
            <a:r>
              <a:rPr lang="en-US" sz="2500" dirty="0" smtClean="0"/>
              <a:t>Avoid plastic on or near the range</a:t>
            </a:r>
          </a:p>
          <a:p>
            <a:r>
              <a:rPr lang="en-US" sz="2500" dirty="0" smtClean="0">
                <a:solidFill>
                  <a:srgbClr val="FF9933"/>
                </a:solidFill>
              </a:rPr>
              <a:t>Store heavy items on lower shelves</a:t>
            </a:r>
          </a:p>
          <a:p>
            <a:r>
              <a:rPr lang="en-US" sz="2500" b="1" i="1" dirty="0" smtClean="0">
                <a:solidFill>
                  <a:srgbClr val="FF0000"/>
                </a:solidFill>
                <a:latin typeface="Aharoni" charset="0"/>
                <a:ea typeface="Aharoni" charset="0"/>
                <a:cs typeface="Aharoni" charset="0"/>
              </a:rPr>
              <a:t>FIRE EXTINGUISHER</a:t>
            </a:r>
          </a:p>
          <a:p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629400" cy="1931988"/>
          </a:xfrm>
        </p:spPr>
        <p:txBody>
          <a:bodyPr/>
          <a:lstStyle/>
          <a:p>
            <a:pPr algn="l"/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5400" dirty="0" smtClean="0"/>
              <a:t>Prevention:</a:t>
            </a:r>
            <a:br>
              <a:rPr lang="en-US" sz="5400" dirty="0" smtClean="0"/>
            </a:br>
            <a:r>
              <a:rPr lang="en-US" sz="5400" b="1" dirty="0" smtClean="0"/>
              <a:t>ELECTRIC SHOCK</a:t>
            </a:r>
            <a:r>
              <a:rPr lang="en-US" sz="5400" dirty="0" smtClean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52725"/>
            <a:ext cx="9136063" cy="50958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300" dirty="0" smtClean="0"/>
              <a:t>Know how the equipment works!</a:t>
            </a:r>
          </a:p>
          <a:p>
            <a:pPr>
              <a:defRPr/>
            </a:pPr>
            <a:r>
              <a:rPr lang="en-US" sz="3300" dirty="0" smtClean="0"/>
              <a:t>Attach extra parts before plugging it in</a:t>
            </a:r>
          </a:p>
          <a:p>
            <a:pPr>
              <a:defRPr/>
            </a:pPr>
            <a:r>
              <a:rPr lang="en-US" sz="3300" dirty="0" smtClean="0"/>
              <a:t>Use dry hands, stand on dry floor</a:t>
            </a:r>
          </a:p>
          <a:p>
            <a:pPr>
              <a:defRPr/>
            </a:pPr>
            <a:r>
              <a:rPr lang="en-US" sz="3300" dirty="0" smtClean="0"/>
              <a:t>Make sure the cord is not near any water</a:t>
            </a:r>
          </a:p>
          <a:p>
            <a:pPr>
              <a:defRPr/>
            </a:pPr>
            <a:r>
              <a:rPr lang="en-US" sz="3300" dirty="0" smtClean="0"/>
              <a:t>Do not put near hot objects</a:t>
            </a:r>
          </a:p>
          <a:p>
            <a:pPr>
              <a:defRPr/>
            </a:pPr>
            <a:r>
              <a:rPr lang="en-US" sz="3300" dirty="0" smtClean="0"/>
              <a:t>Avoid “octopus outlets” (one outlet with many cords)</a:t>
            </a:r>
          </a:p>
          <a:p>
            <a:pPr>
              <a:defRPr/>
            </a:pPr>
            <a:r>
              <a:rPr lang="en-US" sz="3300" dirty="0" smtClean="0"/>
              <a:t>Disconnect appliances before cleaning them</a:t>
            </a:r>
          </a:p>
          <a:p>
            <a:pPr>
              <a:defRPr/>
            </a:pPr>
            <a:r>
              <a:rPr lang="en-US" sz="3300" dirty="0" smtClean="0"/>
              <a:t>Don’t use damaged appliances</a:t>
            </a:r>
          </a:p>
          <a:p>
            <a:pPr>
              <a:defRPr/>
            </a:pPr>
            <a:r>
              <a:rPr lang="en-US" sz="3300" dirty="0" smtClean="0"/>
              <a:t>Keep metal away (i.e. don’t use fork in a toaster)</a:t>
            </a:r>
          </a:p>
          <a:p>
            <a:pPr algn="r">
              <a:defRPr/>
            </a:pPr>
            <a:endParaRPr lang="en-US" dirty="0"/>
          </a:p>
        </p:txBody>
      </p:sp>
      <p:pic>
        <p:nvPicPr>
          <p:cNvPr id="2970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3675" y="0"/>
            <a:ext cx="22447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8805" y="-30480"/>
            <a:ext cx="9053513" cy="2244725"/>
          </a:xfrm>
        </p:spPr>
        <p:txBody>
          <a:bodyPr/>
          <a:lstStyle/>
          <a:p>
            <a:r>
              <a:rPr lang="en-US" sz="6700" dirty="0" smtClean="0"/>
              <a:t>Electric Shock: What to Do if It happens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28700" y="1849438"/>
            <a:ext cx="8213725" cy="5008562"/>
          </a:xfrm>
        </p:spPr>
        <p:txBody>
          <a:bodyPr>
            <a:normAutofit/>
          </a:bodyPr>
          <a:lstStyle/>
          <a:p>
            <a:pPr marL="573088" indent="-573088">
              <a:buFontTx/>
              <a:buAutoNum type="arabicParenR"/>
            </a:pPr>
            <a:r>
              <a:rPr lang="en-US" sz="2800" b="1" dirty="0" smtClean="0"/>
              <a:t>Turn off the power source (do NOT touch the person!)</a:t>
            </a:r>
          </a:p>
          <a:p>
            <a:pPr marL="573088" indent="-573088">
              <a:buFontTx/>
              <a:buAutoNum type="arabicParenR"/>
            </a:pPr>
            <a:r>
              <a:rPr lang="en-US" sz="2800" b="1" dirty="0" smtClean="0"/>
              <a:t>Remove the person from the object (towel)</a:t>
            </a:r>
          </a:p>
          <a:p>
            <a:pPr marL="573088" indent="-573088">
              <a:buFontTx/>
              <a:buAutoNum type="arabicParenR"/>
            </a:pPr>
            <a:r>
              <a:rPr lang="en-US" sz="2800" b="1" dirty="0" smtClean="0"/>
              <a:t>Begin compressions if necessary, call 911</a:t>
            </a:r>
            <a:endParaRPr lang="en-US" sz="2800" b="1" dirty="0"/>
          </a:p>
        </p:txBody>
      </p:sp>
      <p:pic>
        <p:nvPicPr>
          <p:cNvPr id="3072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36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9436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962900" cy="1295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GREASE FIRES</a:t>
            </a:r>
            <a:endParaRPr lang="en-US" sz="2500" dirty="0" smtClean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73075"/>
            <a:ext cx="9051925" cy="7299325"/>
          </a:xfrm>
        </p:spPr>
        <p:txBody>
          <a:bodyPr>
            <a:normAutofit fontScale="32500" lnSpcReduction="20000"/>
          </a:bodyPr>
          <a:lstStyle/>
          <a:p>
            <a:pPr marL="0" indent="0">
              <a:buFontTx/>
              <a:buNone/>
              <a:defRPr/>
            </a:pPr>
            <a:endParaRPr lang="en-US" sz="8000" b="1" u="sng" dirty="0" smtClean="0"/>
          </a:p>
          <a:p>
            <a:pPr marL="0" indent="0">
              <a:buFontTx/>
              <a:buNone/>
              <a:defRPr/>
            </a:pPr>
            <a:endParaRPr lang="en-US" sz="8000" b="1" u="sng" dirty="0"/>
          </a:p>
          <a:p>
            <a:pPr marL="0" indent="0">
              <a:buFontTx/>
              <a:buNone/>
              <a:defRPr/>
            </a:pPr>
            <a:r>
              <a:rPr lang="en-US" sz="6200" b="1" u="sng" dirty="0" smtClean="0">
                <a:solidFill>
                  <a:schemeClr val="bg1"/>
                </a:solidFill>
              </a:rPr>
              <a:t>CAUSE:</a:t>
            </a:r>
            <a:r>
              <a:rPr lang="en-US" sz="6200" dirty="0" smtClean="0">
                <a:solidFill>
                  <a:schemeClr val="bg1"/>
                </a:solidFill>
              </a:rPr>
              <a:t> Oil/fat left on heat too long, will spontaneously combust (light itself on fire)</a:t>
            </a:r>
          </a:p>
          <a:p>
            <a:pPr marL="0" indent="0">
              <a:buFontTx/>
              <a:buNone/>
              <a:defRPr/>
            </a:pPr>
            <a:endParaRPr lang="en-US" sz="3700" dirty="0" smtClean="0"/>
          </a:p>
          <a:p>
            <a:pPr marL="0" indent="0">
              <a:buFontTx/>
              <a:buNone/>
              <a:defRPr/>
            </a:pPr>
            <a:r>
              <a:rPr lang="en-US" sz="7400" b="1" u="sng" dirty="0" smtClean="0"/>
              <a:t>PREVENTION</a:t>
            </a:r>
            <a:r>
              <a:rPr lang="en-US" sz="7400" dirty="0" smtClean="0"/>
              <a:t>: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use a thermometer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watch the oil (smoke </a:t>
            </a:r>
          </a:p>
          <a:p>
            <a:pPr>
              <a:buFontTx/>
              <a:buNone/>
              <a:defRPr/>
            </a:pPr>
            <a:r>
              <a:rPr lang="en-US" sz="7400" dirty="0" smtClean="0"/>
              <a:t>	warning)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Lower or turn off the heat</a:t>
            </a:r>
          </a:p>
          <a:p>
            <a:pPr marL="0" indent="0">
              <a:buFontTx/>
              <a:buNone/>
              <a:defRPr/>
            </a:pPr>
            <a:endParaRPr lang="en-US" sz="7400" dirty="0" smtClean="0"/>
          </a:p>
          <a:p>
            <a:pPr marL="0" indent="0">
              <a:buFontTx/>
              <a:buNone/>
              <a:defRPr/>
            </a:pPr>
            <a:r>
              <a:rPr lang="en-US" sz="7400" b="1" u="sng" dirty="0" smtClean="0"/>
              <a:t>REACTION</a:t>
            </a:r>
            <a:r>
              <a:rPr lang="en-US" sz="7400" dirty="0" smtClean="0"/>
              <a:t>: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Don’t panic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Baking soda or salt (lots)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Fire extinguisher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7400" dirty="0" smtClean="0"/>
              <a:t>Lid (metal)</a:t>
            </a:r>
          </a:p>
          <a:p>
            <a:pPr marL="0" indent="0">
              <a:buFontTx/>
              <a:buNone/>
              <a:defRPr/>
            </a:pPr>
            <a:endParaRPr lang="en-US" sz="4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94313" y="2971800"/>
            <a:ext cx="4764087" cy="1703388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NEVER EVER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EVER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EVER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u="sng" dirty="0" err="1">
                <a:solidFill>
                  <a:schemeClr val="accent6">
                    <a:lumMod val="75000"/>
                  </a:schemeClr>
                </a:solidFill>
              </a:rPr>
              <a:t>EVER</a:t>
            </a:r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u="sng" dirty="0" err="1">
                <a:solidFill>
                  <a:schemeClr val="accent6">
                    <a:lumMod val="75000"/>
                  </a:schemeClr>
                </a:solidFill>
              </a:rPr>
              <a:t>EVER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put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water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on a grease fire. It will blow up!!!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4313" y="4664075"/>
            <a:ext cx="47640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Grease Fire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hlinkClick r:id="rId3"/>
              </a:rPr>
              <a:t>Grease Fire video</a:t>
            </a:r>
            <a:endParaRPr 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Cleaning Chemicals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95" y="2438400"/>
            <a:ext cx="4443003" cy="48728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Cleaning supplies should be stored </a:t>
            </a:r>
            <a:r>
              <a:rPr lang="en-US" sz="3600" i="1" dirty="0" smtClean="0"/>
              <a:t>away</a:t>
            </a:r>
            <a:r>
              <a:rPr lang="en-US" sz="3600" dirty="0" smtClean="0"/>
              <a:t> from foods</a:t>
            </a:r>
          </a:p>
          <a:p>
            <a:r>
              <a:rPr lang="en-US" sz="3600" dirty="0" smtClean="0"/>
              <a:t>Keep cleaning supplies in original containers</a:t>
            </a:r>
            <a:endParaRPr lang="en-US" sz="3600" dirty="0"/>
          </a:p>
        </p:txBody>
      </p:sp>
      <p:pic>
        <p:nvPicPr>
          <p:cNvPr id="20482" name="Picture 2" descr="http://www.doyourpart.com/wp-content/uploads/2010/08/cleaner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19" b="5107"/>
          <a:stretch/>
        </p:blipFill>
        <p:spPr bwMode="auto">
          <a:xfrm>
            <a:off x="4648200" y="2610751"/>
            <a:ext cx="5105400" cy="424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9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9051925" cy="5130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	Please look at the following picture for 3 minutes and note all of the UNSAFE aspects of the picture.</a:t>
            </a:r>
          </a:p>
          <a:p>
            <a:pPr>
              <a:buFontTx/>
              <a:buNone/>
            </a:pP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>
              <a:buFontTx/>
              <a:buNone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have THREE MINUTES.</a:t>
            </a:r>
          </a:p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533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Scavenger Hunt!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Special Note…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2400" dirty="0" smtClean="0"/>
              <a:t>When you combine </a:t>
            </a:r>
            <a:r>
              <a:rPr lang="en-US" sz="2400" b="1" u="sng" dirty="0" smtClean="0"/>
              <a:t>CHLORINE</a:t>
            </a:r>
            <a:r>
              <a:rPr lang="en-US" sz="2400" dirty="0" smtClean="0"/>
              <a:t> (bleach) with </a:t>
            </a:r>
            <a:r>
              <a:rPr lang="en-US" sz="2400" b="1" u="sng" dirty="0" smtClean="0"/>
              <a:t>AMMONIA</a:t>
            </a:r>
            <a:r>
              <a:rPr lang="en-US" sz="2400" dirty="0" smtClean="0"/>
              <a:t> it creates a </a:t>
            </a:r>
          </a:p>
          <a:p>
            <a:pPr marL="0" indent="0" algn="ctr">
              <a:buFontTx/>
              <a:buNone/>
              <a:defRPr/>
            </a:pPr>
            <a:r>
              <a:rPr lang="en-US" sz="11100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DEADLY GAS!!!!</a:t>
            </a:r>
            <a:endParaRPr lang="en-US" sz="11100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6172200" y="76200"/>
            <a:ext cx="3200400" cy="253276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36490">
            <a:off x="7051918" y="999787"/>
            <a:ext cx="1941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Know this for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STATE TEST!!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3 main injuries that occur in the kitchen?</a:t>
            </a:r>
          </a:p>
          <a:p>
            <a:pPr lvl="1"/>
            <a:r>
              <a:rPr lang="en-US" sz="2980" dirty="0" smtClean="0"/>
              <a:t>How can we prevent them?</a:t>
            </a:r>
          </a:p>
          <a:p>
            <a:pPr lvl="1"/>
            <a:r>
              <a:rPr lang="en-US" sz="2980" dirty="0" smtClean="0"/>
              <a:t>How do we treat them?</a:t>
            </a:r>
          </a:p>
          <a:p>
            <a:r>
              <a:rPr lang="en-US" sz="3200" dirty="0" smtClean="0"/>
              <a:t>Tell me about Grease fires? What do we NOT put on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Hand Washing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idx="1"/>
          </p:nvPr>
        </p:nvSpPr>
        <p:spPr>
          <a:xfrm>
            <a:off x="533400" y="3200400"/>
            <a:ext cx="8276403" cy="412137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1)  Tip: Wash before, during and after cooking</a:t>
            </a:r>
          </a:p>
          <a:p>
            <a:pPr>
              <a:buFontTx/>
              <a:buNone/>
            </a:pPr>
            <a:r>
              <a:rPr lang="en-US" sz="2800" dirty="0" smtClean="0"/>
              <a:t>2)  Rinse in warm-hot water </a:t>
            </a:r>
          </a:p>
          <a:p>
            <a:pPr>
              <a:buFontTx/>
              <a:buNone/>
            </a:pPr>
            <a:r>
              <a:rPr lang="en-US" sz="2800" dirty="0" smtClean="0"/>
              <a:t>3)  Get soap, dime size </a:t>
            </a:r>
          </a:p>
          <a:p>
            <a:pPr>
              <a:buFontTx/>
              <a:buNone/>
            </a:pPr>
            <a:r>
              <a:rPr lang="en-US" sz="2800" dirty="0" smtClean="0"/>
              <a:t>4)  Scrub for </a:t>
            </a:r>
            <a:r>
              <a:rPr lang="en-US" sz="2800" dirty="0" smtClean="0">
                <a:solidFill>
                  <a:srgbClr val="FF9933"/>
                </a:solidFill>
              </a:rPr>
              <a:t>20 seconds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9933"/>
                </a:solidFill>
              </a:rPr>
              <a:t>under nails, between fingers, up to the wrist</a:t>
            </a:r>
            <a:r>
              <a:rPr lang="en-US" sz="2800" dirty="0" smtClean="0"/>
              <a:t>)</a:t>
            </a:r>
          </a:p>
          <a:p>
            <a:pPr>
              <a:buFontTx/>
              <a:buNone/>
            </a:pPr>
            <a:r>
              <a:rPr lang="en-US" sz="2800" dirty="0" smtClean="0"/>
              <a:t>5)  Rinse in warm-hot water </a:t>
            </a:r>
          </a:p>
          <a:p>
            <a:pPr>
              <a:buFontTx/>
              <a:buNone/>
            </a:pPr>
            <a:r>
              <a:rPr lang="en-US" sz="2800" dirty="0" smtClean="0"/>
              <a:t>6)  Dry with clean towels </a:t>
            </a:r>
          </a:p>
          <a:p>
            <a:pPr>
              <a:buFontTx/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Explosion 1 3"/>
          <p:cNvSpPr/>
          <p:nvPr/>
        </p:nvSpPr>
        <p:spPr>
          <a:xfrm>
            <a:off x="5927346" y="0"/>
            <a:ext cx="4191000" cy="2743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36490">
            <a:off x="7168858" y="976714"/>
            <a:ext cx="209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Before and after handling raw meat, poultry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or eggs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17" y="685800"/>
            <a:ext cx="8276403" cy="1099843"/>
          </a:xfrm>
        </p:spPr>
        <p:txBody>
          <a:bodyPr/>
          <a:lstStyle/>
          <a:p>
            <a:r>
              <a:rPr lang="en-US" sz="4800" dirty="0" smtClean="0"/>
              <a:t>Hygiene Requirements </a:t>
            </a:r>
            <a:br>
              <a:rPr lang="en-US" sz="4800" dirty="0" smtClean="0"/>
            </a:br>
            <a:r>
              <a:rPr lang="en-US" sz="4800" b="0" dirty="0" smtClean="0"/>
              <a:t>for Food Handling</a:t>
            </a:r>
            <a:endParaRPr lang="en-US" sz="4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518592"/>
            <a:ext cx="8786400" cy="571100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9933"/>
                </a:solidFill>
              </a:rPr>
              <a:t>DOUBLE HAND WASH</a:t>
            </a:r>
            <a:r>
              <a:rPr lang="en-US" sz="2400" dirty="0" smtClean="0"/>
              <a:t>: when you wash your hands TWICE with soap and warm water, for 20 second each.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u="sng" dirty="0" smtClean="0"/>
              <a:t>When do I need to do this?</a:t>
            </a:r>
          </a:p>
          <a:p>
            <a:pPr marL="0" indent="0">
              <a:buNone/>
            </a:pPr>
            <a:r>
              <a:rPr lang="en-US" sz="2400" dirty="0" smtClean="0"/>
              <a:t>After using restroom</a:t>
            </a:r>
          </a:p>
          <a:p>
            <a:pPr marL="0" indent="0">
              <a:buNone/>
            </a:pPr>
            <a:r>
              <a:rPr lang="en-US" sz="2400" dirty="0" smtClean="0"/>
              <a:t>After sneezing</a:t>
            </a:r>
          </a:p>
          <a:p>
            <a:pPr marL="0" indent="0">
              <a:buNone/>
            </a:pPr>
            <a:r>
              <a:rPr lang="en-US" sz="2400" dirty="0" smtClean="0"/>
              <a:t>After coughing</a:t>
            </a:r>
          </a:p>
          <a:p>
            <a:pPr marL="0" indent="0">
              <a:buNone/>
            </a:pPr>
            <a:r>
              <a:rPr lang="en-US" sz="2400" dirty="0" smtClean="0"/>
              <a:t>After blowing nose</a:t>
            </a:r>
          </a:p>
          <a:p>
            <a:pPr marL="0" indent="0">
              <a:buNone/>
            </a:pPr>
            <a:r>
              <a:rPr lang="en-US" sz="2400" dirty="0" smtClean="0"/>
              <a:t>Toughing eyes/mouth</a:t>
            </a:r>
          </a:p>
          <a:p>
            <a:pPr marL="0" indent="0">
              <a:buNone/>
            </a:pPr>
            <a:r>
              <a:rPr lang="en-US" sz="2400" dirty="0" smtClean="0"/>
              <a:t>After changing a diaper, etc.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0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</a:t>
            </a:r>
            <a:r>
              <a:rPr lang="en-US" dirty="0"/>
              <a:t>W</a:t>
            </a:r>
            <a:r>
              <a:rPr lang="en-US" dirty="0" smtClean="0"/>
              <a:t>ashing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Person #1 - </a:t>
            </a:r>
            <a:r>
              <a:rPr lang="en-US" sz="3200" dirty="0" smtClean="0">
                <a:solidFill>
                  <a:srgbClr val="FF9933"/>
                </a:solidFill>
              </a:rPr>
              <a:t>10</a:t>
            </a:r>
            <a:r>
              <a:rPr lang="en-US" sz="3200" dirty="0" smtClean="0"/>
              <a:t> seconds </a:t>
            </a:r>
            <a:r>
              <a:rPr lang="en-US" sz="3200" dirty="0" smtClean="0">
                <a:solidFill>
                  <a:srgbClr val="FF9933"/>
                </a:solidFill>
              </a:rPr>
              <a:t>cold</a:t>
            </a:r>
            <a:r>
              <a:rPr lang="en-US" sz="3200" dirty="0" smtClean="0"/>
              <a:t> water</a:t>
            </a:r>
          </a:p>
          <a:p>
            <a:r>
              <a:rPr lang="en-US" sz="3200" dirty="0"/>
              <a:t>Person </a:t>
            </a:r>
            <a:r>
              <a:rPr lang="en-US" sz="3200" dirty="0" smtClean="0"/>
              <a:t>#2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FF9933"/>
                </a:solidFill>
              </a:rPr>
              <a:t>20</a:t>
            </a:r>
            <a:r>
              <a:rPr lang="en-US" sz="3200" dirty="0"/>
              <a:t> </a:t>
            </a:r>
            <a:r>
              <a:rPr lang="en-US" sz="3200" dirty="0" smtClean="0"/>
              <a:t>seconds </a:t>
            </a:r>
            <a:r>
              <a:rPr lang="en-US" sz="3200" dirty="0" smtClean="0">
                <a:solidFill>
                  <a:srgbClr val="FF9933"/>
                </a:solidFill>
              </a:rPr>
              <a:t>cold</a:t>
            </a:r>
            <a:r>
              <a:rPr lang="en-US" sz="3200" dirty="0" smtClean="0"/>
              <a:t> water</a:t>
            </a:r>
          </a:p>
          <a:p>
            <a:r>
              <a:rPr lang="en-US" sz="3200" dirty="0"/>
              <a:t>Person </a:t>
            </a:r>
            <a:r>
              <a:rPr lang="en-US" sz="3200" dirty="0" smtClean="0"/>
              <a:t>#3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FF9933"/>
                </a:solidFill>
              </a:rPr>
              <a:t>10</a:t>
            </a:r>
            <a:r>
              <a:rPr lang="en-US" sz="3200" dirty="0"/>
              <a:t> </a:t>
            </a:r>
            <a:r>
              <a:rPr lang="en-US" sz="3200" dirty="0" smtClean="0"/>
              <a:t>seconds with </a:t>
            </a:r>
            <a:r>
              <a:rPr lang="en-US" sz="3200" dirty="0" smtClean="0">
                <a:solidFill>
                  <a:srgbClr val="FF9933"/>
                </a:solidFill>
              </a:rPr>
              <a:t>soap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9933"/>
                </a:solidFill>
              </a:rPr>
              <a:t>warm</a:t>
            </a:r>
            <a:r>
              <a:rPr lang="en-US" sz="3200" dirty="0" smtClean="0"/>
              <a:t> water</a:t>
            </a:r>
          </a:p>
          <a:p>
            <a:r>
              <a:rPr lang="en-US" sz="3200" dirty="0"/>
              <a:t>Person </a:t>
            </a:r>
            <a:r>
              <a:rPr lang="en-US" sz="3200" dirty="0" smtClean="0"/>
              <a:t>#4 </a:t>
            </a:r>
            <a:r>
              <a:rPr lang="en-US" sz="3200" dirty="0"/>
              <a:t>- </a:t>
            </a:r>
            <a:r>
              <a:rPr lang="en-US" sz="3200" dirty="0">
                <a:solidFill>
                  <a:srgbClr val="FF9933"/>
                </a:solidFill>
              </a:rPr>
              <a:t>20</a:t>
            </a:r>
            <a:r>
              <a:rPr lang="en-US" sz="3200" dirty="0"/>
              <a:t> </a:t>
            </a:r>
            <a:r>
              <a:rPr lang="en-US" sz="3200" dirty="0" smtClean="0"/>
              <a:t>seconds with </a:t>
            </a:r>
            <a:r>
              <a:rPr lang="en-US" sz="3200" dirty="0" smtClean="0">
                <a:solidFill>
                  <a:srgbClr val="FF9933"/>
                </a:solidFill>
              </a:rPr>
              <a:t>soap</a:t>
            </a:r>
            <a:r>
              <a:rPr lang="en-US" sz="3200" dirty="0" smtClean="0"/>
              <a:t> and warm water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5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Dishwashing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76403" cy="412137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1) Throw away excess food </a:t>
            </a:r>
          </a:p>
          <a:p>
            <a:pPr>
              <a:buFontTx/>
              <a:buNone/>
            </a:pPr>
            <a:r>
              <a:rPr lang="en-US" sz="2800" dirty="0" smtClean="0"/>
              <a:t>2) Fill one sink with hot soapy water, fill the other with hot clean water. </a:t>
            </a:r>
          </a:p>
          <a:p>
            <a:pPr>
              <a:buFontTx/>
              <a:buNone/>
            </a:pPr>
            <a:r>
              <a:rPr lang="en-US" sz="2800" dirty="0" smtClean="0"/>
              <a:t>3) Wash dishes in soapy water </a:t>
            </a:r>
          </a:p>
          <a:p>
            <a:pPr>
              <a:buFontTx/>
              <a:buNone/>
            </a:pPr>
            <a:r>
              <a:rPr lang="en-US" sz="2800" dirty="0" smtClean="0"/>
              <a:t>4) Rinse in clean hot water </a:t>
            </a:r>
          </a:p>
          <a:p>
            <a:pPr>
              <a:buFontTx/>
              <a:buNone/>
            </a:pPr>
            <a:r>
              <a:rPr lang="en-US" sz="2800" dirty="0" smtClean="0"/>
              <a:t>5) Place dishes in drying rack </a:t>
            </a:r>
          </a:p>
          <a:p>
            <a:pPr>
              <a:buFontTx/>
              <a:buNone/>
            </a:pPr>
            <a:r>
              <a:rPr lang="en-US" sz="2800" dirty="0" smtClean="0"/>
              <a:t>6) Dry with clean towel and put away 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food handler will know that food service gloves are capable of spreading germs and are not a substitute for proper </a:t>
            </a:r>
            <a:r>
              <a:rPr lang="en-US" dirty="0" err="1"/>
              <a:t>handwashing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23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3" descr="unsafe kitche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52400"/>
            <a:ext cx="9726612" cy="745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06813"/>
            <a:ext cx="8915400" cy="1099843"/>
          </a:xfrm>
        </p:spPr>
        <p:txBody>
          <a:bodyPr/>
          <a:lstStyle/>
          <a:p>
            <a:r>
              <a:rPr lang="en-US" sz="4000" dirty="0" err="1" smtClean="0"/>
              <a:t>Scattergories</a:t>
            </a:r>
            <a:r>
              <a:rPr lang="en-US" sz="4000" dirty="0" smtClean="0"/>
              <a:t> – Kitchen Accidents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Guesses for top three?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443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88696"/>
              </p:ext>
            </p:extLst>
          </p:nvPr>
        </p:nvGraphicFramePr>
        <p:xfrm>
          <a:off x="1143000" y="457200"/>
          <a:ext cx="8064500" cy="50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Worksheet" r:id="rId4" imgW="8153586" imgH="5082414" progId="Excel.Sheet.8">
                  <p:embed/>
                </p:oleObj>
              </mc:Choice>
              <mc:Fallback>
                <p:oleObj name="Worksheet" r:id="rId4" imgW="8153586" imgH="5082414" progId="Excel.Sheet.8">
                  <p:embed/>
                  <p:pic>
                    <p:nvPicPr>
                      <p:cNvPr id="0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"/>
                        <a:ext cx="8064500" cy="502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04800" y="5791200"/>
            <a:ext cx="9080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000" dirty="0"/>
              <a:t>3 Major Lab Safety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we prevent these accidents?  </a:t>
            </a:r>
          </a:p>
        </p:txBody>
      </p:sp>
      <p:sp>
        <p:nvSpPr>
          <p:cNvPr id="4" name="Rectangle 3"/>
          <p:cNvSpPr/>
          <p:nvPr/>
        </p:nvSpPr>
        <p:spPr>
          <a:xfrm rot="21413482">
            <a:off x="737915" y="2293949"/>
            <a:ext cx="3127010" cy="86946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0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Oven mitts</a:t>
            </a:r>
          </a:p>
        </p:txBody>
      </p:sp>
      <p:sp>
        <p:nvSpPr>
          <p:cNvPr id="5" name="Rectangle 4"/>
          <p:cNvSpPr/>
          <p:nvPr/>
        </p:nvSpPr>
        <p:spPr>
          <a:xfrm rot="774201">
            <a:off x="4503605" y="2679251"/>
            <a:ext cx="51232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Immediate clean up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6324600"/>
            <a:ext cx="775096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Careful planning of lab assignments</a:t>
            </a:r>
          </a:p>
        </p:txBody>
      </p:sp>
      <p:sp>
        <p:nvSpPr>
          <p:cNvPr id="7" name="Rectangle 6"/>
          <p:cNvSpPr/>
          <p:nvPr/>
        </p:nvSpPr>
        <p:spPr>
          <a:xfrm rot="308996">
            <a:off x="1157370" y="3737880"/>
            <a:ext cx="691054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Prior knowledge of equipment</a:t>
            </a:r>
          </a:p>
        </p:txBody>
      </p:sp>
      <p:sp>
        <p:nvSpPr>
          <p:cNvPr id="8" name="Rectangle 7"/>
          <p:cNvSpPr/>
          <p:nvPr/>
        </p:nvSpPr>
        <p:spPr>
          <a:xfrm rot="20776306">
            <a:off x="467447" y="5025041"/>
            <a:ext cx="3884717" cy="55399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“Yellow” state--caution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4000"/>
            <a:ext cx="4376904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5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Awareness/placement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03238" y="304800"/>
            <a:ext cx="9051925" cy="1295400"/>
          </a:xfrm>
        </p:spPr>
        <p:txBody>
          <a:bodyPr/>
          <a:lstStyle/>
          <a:p>
            <a:r>
              <a:rPr lang="en-US" smtClean="0"/>
              <a:t>Prevention: Cuts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2627423"/>
            <a:ext cx="9051925" cy="5130800"/>
          </a:xfrm>
        </p:spPr>
        <p:txBody>
          <a:bodyPr>
            <a:normAutofit/>
          </a:bodyPr>
          <a:lstStyle/>
          <a:p>
            <a:pPr>
              <a:buFont typeface="Wingdings" pitchFamily="-110" charset="2"/>
              <a:buChar char="v"/>
            </a:pPr>
            <a:r>
              <a:rPr lang="en-US" sz="2400" dirty="0" smtClean="0"/>
              <a:t>Wash knives </a:t>
            </a:r>
            <a:r>
              <a:rPr lang="en-US" sz="2400" u="sng" dirty="0" smtClean="0"/>
              <a:t>separately</a:t>
            </a:r>
          </a:p>
          <a:p>
            <a:pPr>
              <a:buFont typeface="Wingdings" pitchFamily="-110" charset="2"/>
              <a:buChar char="v"/>
            </a:pPr>
            <a:r>
              <a:rPr lang="en-US" sz="2400" dirty="0" smtClean="0"/>
              <a:t>Put all broken glass in the SHARPS BIN</a:t>
            </a:r>
          </a:p>
          <a:p>
            <a:r>
              <a:rPr lang="en-US" sz="2400" dirty="0" smtClean="0"/>
              <a:t>Remove can lids completely, place in the sharps bin</a:t>
            </a:r>
          </a:p>
          <a:p>
            <a:r>
              <a:rPr lang="en-US" sz="2400" dirty="0" smtClean="0">
                <a:solidFill>
                  <a:srgbClr val="FF9933"/>
                </a:solidFill>
              </a:rPr>
              <a:t>The best knives are SHARP knives, because they use LESS PRESSURE</a:t>
            </a:r>
          </a:p>
          <a:p>
            <a:pPr lvl="1"/>
            <a:r>
              <a:rPr lang="en-US" sz="2180" dirty="0" smtClean="0"/>
              <a:t>Dull knives are more dangerous and less efficient</a:t>
            </a:r>
          </a:p>
          <a:p>
            <a:r>
              <a:rPr lang="en-US" sz="2400" dirty="0" smtClean="0"/>
              <a:t>If you break a dish, put it in the </a:t>
            </a:r>
            <a:r>
              <a:rPr lang="en-US" sz="2400" dirty="0" smtClean="0">
                <a:solidFill>
                  <a:srgbClr val="FF9933"/>
                </a:solidFill>
              </a:rPr>
              <a:t>sharps bin</a:t>
            </a:r>
          </a:p>
          <a:p>
            <a:pPr>
              <a:buFont typeface="Wingdings" pitchFamily="-110" charset="2"/>
              <a:buChar char="v"/>
            </a:pPr>
            <a:endParaRPr lang="en-US" sz="2400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Aid: 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557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If it’s spurting, we get emergency help (arterial cut)</a:t>
            </a:r>
          </a:p>
          <a:p>
            <a:pPr>
              <a:defRPr/>
            </a:pPr>
            <a:r>
              <a:rPr lang="en-US" sz="2800" dirty="0" smtClean="0"/>
              <a:t>If it’s oozing (as most cuts will), you need to do the following: </a:t>
            </a:r>
          </a:p>
          <a:p>
            <a:pPr marL="954405" lvl="1" indent="-514350">
              <a:buFontTx/>
              <a:buAutoNum type="arabicPeriod"/>
              <a:defRPr/>
            </a:pPr>
            <a:r>
              <a:rPr lang="en-US" sz="2400" b="1" dirty="0" smtClean="0"/>
              <a:t>Wash with soap and water</a:t>
            </a:r>
          </a:p>
          <a:p>
            <a:pPr marL="954405" lvl="1" indent="-514350">
              <a:buFontTx/>
              <a:buAutoNum type="arabicPeriod"/>
              <a:defRPr/>
            </a:pPr>
            <a:r>
              <a:rPr lang="en-US" sz="2400" b="1" dirty="0" smtClean="0"/>
              <a:t>Apply direct pressure</a:t>
            </a:r>
          </a:p>
          <a:p>
            <a:pPr marL="954405" lvl="1" indent="-514350">
              <a:buFontTx/>
              <a:buAutoNum type="arabicPeriod"/>
              <a:defRPr/>
            </a:pPr>
            <a:r>
              <a:rPr lang="en-US" sz="2400" dirty="0" smtClean="0"/>
              <a:t>Clean up and bandage</a:t>
            </a:r>
          </a:p>
          <a:p>
            <a:pPr marL="954405" lvl="1" indent="-514350">
              <a:buFontTx/>
              <a:buAutoNum type="arabicPeriod"/>
              <a:defRPr/>
            </a:pPr>
            <a:r>
              <a:rPr lang="en-US" sz="2400" dirty="0" smtClean="0"/>
              <a:t>Any more than that, we can get the nurse</a:t>
            </a:r>
          </a:p>
          <a:p>
            <a:pPr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Prevention: Spills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90997" y="2518592"/>
            <a:ext cx="8481603" cy="479660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dirty="0" smtClean="0"/>
              <a:t>#1 Rule in this class: CLEAN IT UP…QUICK!</a:t>
            </a:r>
          </a:p>
          <a:p>
            <a:pPr>
              <a:buFontTx/>
              <a:buNone/>
            </a:pPr>
            <a:r>
              <a:rPr lang="en-US" sz="3200" dirty="0" smtClean="0"/>
              <a:t>Spills lead to slips and falls.</a:t>
            </a:r>
          </a:p>
          <a:p>
            <a:pPr>
              <a:buFontTx/>
              <a:buNone/>
            </a:pPr>
            <a:r>
              <a:rPr lang="en-US" sz="3200" dirty="0" smtClean="0"/>
              <a:t>Use a floor towel</a:t>
            </a:r>
          </a:p>
          <a:p>
            <a:pPr>
              <a:buFontTx/>
              <a:buNone/>
            </a:pPr>
            <a:r>
              <a:rPr lang="en-US" sz="3200" dirty="0" smtClean="0"/>
              <a:t>Stand on a stool to reach things too high for you!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4656</TotalTime>
  <Words>901</Words>
  <Application>Microsoft Office PowerPoint</Application>
  <PresentationFormat>Custom</PresentationFormat>
  <Paragraphs>165</Paragraphs>
  <Slides>27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Quotable</vt:lpstr>
      <vt:lpstr>Worksheet</vt:lpstr>
      <vt:lpstr>Safety Rules &amp; Guidelines</vt:lpstr>
      <vt:lpstr>PowerPoint Presentation</vt:lpstr>
      <vt:lpstr>PowerPoint Presentation</vt:lpstr>
      <vt:lpstr>Scattergories – Kitchen Accidents</vt:lpstr>
      <vt:lpstr>PowerPoint Presentation</vt:lpstr>
      <vt:lpstr>How can we prevent these accidents?  </vt:lpstr>
      <vt:lpstr>Prevention: Cuts</vt:lpstr>
      <vt:lpstr>First Aid: Cuts</vt:lpstr>
      <vt:lpstr>Prevention: Spills</vt:lpstr>
      <vt:lpstr>First Aid: Spills</vt:lpstr>
      <vt:lpstr>PowerPoint Presentation</vt:lpstr>
      <vt:lpstr>Prevention: Burns</vt:lpstr>
      <vt:lpstr>First Aid: Burns</vt:lpstr>
      <vt:lpstr>General Safety Knowledge</vt:lpstr>
      <vt:lpstr> Prevention: ELECTRIC SHOCK!</vt:lpstr>
      <vt:lpstr>Electric Shock: What to Do if It happens</vt:lpstr>
      <vt:lpstr>GREASE FIRES</vt:lpstr>
      <vt:lpstr>Grease Fire Video</vt:lpstr>
      <vt:lpstr>Cleaning Chemicals</vt:lpstr>
      <vt:lpstr>A Special Note…</vt:lpstr>
      <vt:lpstr>SUMMARY</vt:lpstr>
      <vt:lpstr>Hand Washing</vt:lpstr>
      <vt:lpstr>Hygiene Requirements  for Food Handling</vt:lpstr>
      <vt:lpstr>Hand Washing Activity</vt:lpstr>
      <vt:lpstr>Dishwashing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Schiers</dc:creator>
  <cp:lastModifiedBy>Brittni Moffat</cp:lastModifiedBy>
  <cp:revision>108</cp:revision>
  <dcterms:created xsi:type="dcterms:W3CDTF">2014-06-06T21:58:51Z</dcterms:created>
  <dcterms:modified xsi:type="dcterms:W3CDTF">2016-01-21T21:20:54Z</dcterms:modified>
</cp:coreProperties>
</file>