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57" r:id="rId4"/>
    <p:sldId id="258" r:id="rId5"/>
    <p:sldId id="280" r:id="rId6"/>
    <p:sldId id="261" r:id="rId7"/>
    <p:sldId id="259" r:id="rId8"/>
    <p:sldId id="273" r:id="rId9"/>
    <p:sldId id="275" r:id="rId10"/>
    <p:sldId id="262" r:id="rId11"/>
    <p:sldId id="263" r:id="rId12"/>
    <p:sldId id="264" r:id="rId13"/>
    <p:sldId id="265" r:id="rId14"/>
    <p:sldId id="266" r:id="rId15"/>
    <p:sldId id="269" r:id="rId16"/>
    <p:sldId id="271" r:id="rId17"/>
    <p:sldId id="268" r:id="rId18"/>
    <p:sldId id="279" r:id="rId19"/>
    <p:sldId id="274" r:id="rId20"/>
    <p:sldId id="282" r:id="rId21"/>
    <p:sldId id="270" r:id="rId22"/>
    <p:sldId id="281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>
        <p:scale>
          <a:sx n="66" d="100"/>
          <a:sy n="66" d="100"/>
        </p:scale>
        <p:origin x="-123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05200-C7DD-48A4-A37F-84F88A78CC87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828F9-556F-4CDA-AC0F-C9F270679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1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C7855D-BFCC-43A6-B75B-BDBE7A976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3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FE6363-1F00-46ED-9935-7E6DF07C770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https://www.youtube.com/watch?v=xBaXpSUiry4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15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385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807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55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0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57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470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52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22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8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1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274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9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335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http://extension.usu.edu/fscreate/files/uploads/Food_ense_Basics/Cooks/FCooksMicrowaveHandout.pdf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CEF8B6-7821-4F2B-BF5A-BAE71087EC61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591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1A244A-B16A-4BD9-B424-468F0DE6050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9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77ED3E5-5F57-41DB-A8E7-34A7FFF5887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5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1A244A-B16A-4BD9-B424-468F0DE6050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9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93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2A2835-9E18-4C0F-A532-FC07D16BEAF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9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855D-BFCC-43A6-B75B-BDBE7A97689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F3F90-435B-4BC8-A0C9-8878B39DE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5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8590-2594-4E00-A822-9569997DA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88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39B42-C084-4FB4-8788-E7ED1A4C9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76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5C567-4F5F-41F9-9130-34CAB43F6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87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06F1-97DB-484C-ABF2-39F08DD24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45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9DDD1-2B30-4FB0-AA57-0F780F355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C9C6C-09A1-4FD3-8331-2468ECF22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94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0CB52-C4DB-4D96-A2C1-F3F91F364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1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C789B-A9CF-460B-AF66-DFCCDC576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6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D1E95-79ED-492C-98F6-8A8032BAF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6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23172-083E-4ABB-B46F-EDB1F2480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16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331AA105-B9A6-4109-9399-EEBB2378FC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8" r:id="rId2"/>
    <p:sldLayoutId id="2147483894" r:id="rId3"/>
    <p:sldLayoutId id="2147483889" r:id="rId4"/>
    <p:sldLayoutId id="2147483895" r:id="rId5"/>
    <p:sldLayoutId id="2147483890" r:id="rId6"/>
    <p:sldLayoutId id="2147483896" r:id="rId7"/>
    <p:sldLayoutId id="2147483897" r:id="rId8"/>
    <p:sldLayoutId id="2147483898" r:id="rId9"/>
    <p:sldLayoutId id="2147483891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dVeP-2-w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sDPmnPKE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aXpSUiry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95600"/>
            <a:ext cx="8153400" cy="1447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Microwave Cooking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Shapes and Places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 sz="3300" dirty="0" smtClean="0"/>
              <a:t>Foods cook around the </a:t>
            </a:r>
            <a:r>
              <a:rPr lang="en-US" altLang="en-US" sz="3300" b="1" dirty="0" smtClean="0"/>
              <a:t>perimeter</a:t>
            </a:r>
            <a:r>
              <a:rPr lang="en-US" altLang="en-US" sz="3300" dirty="0" smtClean="0"/>
              <a:t> edges first.  </a:t>
            </a:r>
          </a:p>
          <a:p>
            <a:pPr eaLnBrk="1" hangingPunct="1"/>
            <a:r>
              <a:rPr lang="en-US" altLang="en-US" sz="3300" dirty="0" smtClean="0"/>
              <a:t>Position </a:t>
            </a:r>
            <a:r>
              <a:rPr lang="en-US" altLang="en-US" sz="3300" b="1" dirty="0" smtClean="0"/>
              <a:t>heavier/dense</a:t>
            </a:r>
            <a:r>
              <a:rPr lang="en-US" altLang="en-US" sz="3300" dirty="0" smtClean="0"/>
              <a:t>r portions on the </a:t>
            </a:r>
            <a:r>
              <a:rPr lang="en-US" altLang="en-US" sz="3300" u="sng" dirty="0" smtClean="0"/>
              <a:t>outside</a:t>
            </a:r>
            <a:r>
              <a:rPr lang="en-US" altLang="en-US" sz="3300" dirty="0" smtClean="0"/>
              <a:t>.  </a:t>
            </a:r>
          </a:p>
          <a:p>
            <a:pPr lvl="1" eaLnBrk="1" hangingPunct="1"/>
            <a:r>
              <a:rPr lang="en-US" altLang="en-US" sz="2900" dirty="0" smtClean="0"/>
              <a:t>(Cooks only the outside 1-1 ½ inches)</a:t>
            </a:r>
          </a:p>
          <a:p>
            <a:pPr eaLnBrk="1" hangingPunct="1"/>
            <a:r>
              <a:rPr lang="en-US" altLang="en-US" sz="3300" dirty="0" smtClean="0"/>
              <a:t>Centers should be left </a:t>
            </a:r>
            <a:r>
              <a:rPr lang="en-US" altLang="en-US" sz="3300" b="1" dirty="0" smtClean="0"/>
              <a:t>empty</a:t>
            </a:r>
            <a:r>
              <a:rPr lang="en-US" altLang="en-US" sz="3300" dirty="0" smtClean="0"/>
              <a:t>, except when cooking one item.</a:t>
            </a:r>
          </a:p>
          <a:p>
            <a:pPr eaLnBrk="1" hangingPunct="1"/>
            <a:r>
              <a:rPr lang="en-US" altLang="en-US" sz="3300" dirty="0" smtClean="0"/>
              <a:t>Use a </a:t>
            </a:r>
            <a:r>
              <a:rPr lang="en-US" altLang="en-US" sz="3300" b="1" dirty="0" smtClean="0"/>
              <a:t>glass</a:t>
            </a:r>
            <a:r>
              <a:rPr lang="en-US" altLang="en-US" sz="3300" dirty="0" smtClean="0"/>
              <a:t> or </a:t>
            </a:r>
            <a:r>
              <a:rPr lang="en-US" altLang="en-US" sz="3300" b="1" dirty="0" smtClean="0"/>
              <a:t>bowl</a:t>
            </a:r>
            <a:r>
              <a:rPr lang="en-US" altLang="en-US" sz="3300" dirty="0" smtClean="0"/>
              <a:t> to keep the center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38100"/>
            <a:ext cx="76200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Positions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981200" y="1460727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981200" y="4051527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5715000" y="1460727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715000" y="4051527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2209800" y="2146527"/>
            <a:ext cx="838200" cy="838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Oval 12"/>
          <p:cNvSpPr>
            <a:spLocks noChangeArrowheads="1"/>
          </p:cNvSpPr>
          <p:nvPr/>
        </p:nvSpPr>
        <p:spPr bwMode="auto">
          <a:xfrm>
            <a:off x="7171509" y="2451327"/>
            <a:ext cx="838200" cy="838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5867400" y="2451327"/>
            <a:ext cx="838200" cy="838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Oval 14"/>
          <p:cNvSpPr>
            <a:spLocks noChangeArrowheads="1"/>
          </p:cNvSpPr>
          <p:nvPr/>
        </p:nvSpPr>
        <p:spPr bwMode="auto">
          <a:xfrm>
            <a:off x="6553200" y="1536927"/>
            <a:ext cx="838200" cy="838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3285309" y="2108427"/>
            <a:ext cx="838200" cy="838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Oval 16"/>
          <p:cNvSpPr>
            <a:spLocks noChangeArrowheads="1"/>
          </p:cNvSpPr>
          <p:nvPr/>
        </p:nvSpPr>
        <p:spPr bwMode="auto">
          <a:xfrm>
            <a:off x="2209800" y="4280127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Oval 18"/>
          <p:cNvSpPr>
            <a:spLocks noChangeArrowheads="1"/>
          </p:cNvSpPr>
          <p:nvPr/>
        </p:nvSpPr>
        <p:spPr bwMode="auto">
          <a:xfrm>
            <a:off x="2209800" y="5194527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Oval 19"/>
          <p:cNvSpPr>
            <a:spLocks noChangeArrowheads="1"/>
          </p:cNvSpPr>
          <p:nvPr/>
        </p:nvSpPr>
        <p:spPr bwMode="auto">
          <a:xfrm>
            <a:off x="3429000" y="5194527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8" name="Oval 20"/>
          <p:cNvSpPr>
            <a:spLocks noChangeArrowheads="1"/>
          </p:cNvSpPr>
          <p:nvPr/>
        </p:nvSpPr>
        <p:spPr bwMode="auto">
          <a:xfrm>
            <a:off x="3429000" y="4280127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6639" name="Group 26"/>
          <p:cNvGrpSpPr>
            <a:grpSpLocks/>
          </p:cNvGrpSpPr>
          <p:nvPr/>
        </p:nvGrpSpPr>
        <p:grpSpPr bwMode="auto">
          <a:xfrm>
            <a:off x="6096000" y="4127727"/>
            <a:ext cx="1752600" cy="1828800"/>
            <a:chOff x="3168" y="2544"/>
            <a:chExt cx="1104" cy="1152"/>
          </a:xfrm>
        </p:grpSpPr>
        <p:sp>
          <p:nvSpPr>
            <p:cNvPr id="26655" name="Oval 17"/>
            <p:cNvSpPr>
              <a:spLocks noChangeArrowheads="1"/>
            </p:cNvSpPr>
            <p:nvPr/>
          </p:nvSpPr>
          <p:spPr bwMode="auto">
            <a:xfrm>
              <a:off x="3168" y="2688"/>
              <a:ext cx="384" cy="3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56" name="Oval 21"/>
            <p:cNvSpPr>
              <a:spLocks noChangeArrowheads="1"/>
            </p:cNvSpPr>
            <p:nvPr/>
          </p:nvSpPr>
          <p:spPr bwMode="auto">
            <a:xfrm>
              <a:off x="3888" y="3120"/>
              <a:ext cx="384" cy="3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57" name="Oval 22"/>
            <p:cNvSpPr>
              <a:spLocks noChangeArrowheads="1"/>
            </p:cNvSpPr>
            <p:nvPr/>
          </p:nvSpPr>
          <p:spPr bwMode="auto">
            <a:xfrm>
              <a:off x="3888" y="2736"/>
              <a:ext cx="384" cy="3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58" name="Oval 23"/>
            <p:cNvSpPr>
              <a:spLocks noChangeArrowheads="1"/>
            </p:cNvSpPr>
            <p:nvPr/>
          </p:nvSpPr>
          <p:spPr bwMode="auto">
            <a:xfrm>
              <a:off x="3168" y="3072"/>
              <a:ext cx="384" cy="3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59" name="Oval 24"/>
            <p:cNvSpPr>
              <a:spLocks noChangeArrowheads="1"/>
            </p:cNvSpPr>
            <p:nvPr/>
          </p:nvSpPr>
          <p:spPr bwMode="auto">
            <a:xfrm>
              <a:off x="3504" y="3312"/>
              <a:ext cx="384" cy="3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60" name="Oval 25"/>
            <p:cNvSpPr>
              <a:spLocks noChangeArrowheads="1"/>
            </p:cNvSpPr>
            <p:nvPr/>
          </p:nvSpPr>
          <p:spPr bwMode="auto">
            <a:xfrm>
              <a:off x="3552" y="2544"/>
              <a:ext cx="384" cy="3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6640" name="Line 27"/>
          <p:cNvSpPr>
            <a:spLocks noChangeShapeType="1"/>
          </p:cNvSpPr>
          <p:nvPr/>
        </p:nvSpPr>
        <p:spPr bwMode="auto">
          <a:xfrm flipH="1">
            <a:off x="6172200" y="1917927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28"/>
          <p:cNvSpPr>
            <a:spLocks noChangeShapeType="1"/>
          </p:cNvSpPr>
          <p:nvPr/>
        </p:nvSpPr>
        <p:spPr bwMode="auto">
          <a:xfrm>
            <a:off x="6172200" y="2984727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29"/>
          <p:cNvSpPr>
            <a:spLocks noChangeShapeType="1"/>
          </p:cNvSpPr>
          <p:nvPr/>
        </p:nvSpPr>
        <p:spPr bwMode="auto">
          <a:xfrm flipH="1" flipV="1">
            <a:off x="6934200" y="1917927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30"/>
          <p:cNvSpPr>
            <a:spLocks noChangeShapeType="1"/>
          </p:cNvSpPr>
          <p:nvPr/>
        </p:nvSpPr>
        <p:spPr bwMode="auto">
          <a:xfrm>
            <a:off x="2514600" y="4508727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31"/>
          <p:cNvSpPr>
            <a:spLocks noChangeShapeType="1"/>
          </p:cNvSpPr>
          <p:nvPr/>
        </p:nvSpPr>
        <p:spPr bwMode="auto">
          <a:xfrm>
            <a:off x="2514600" y="549932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32"/>
          <p:cNvSpPr>
            <a:spLocks noChangeShapeType="1"/>
          </p:cNvSpPr>
          <p:nvPr/>
        </p:nvSpPr>
        <p:spPr bwMode="auto">
          <a:xfrm>
            <a:off x="3733800" y="4508727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33"/>
          <p:cNvSpPr>
            <a:spLocks noChangeShapeType="1"/>
          </p:cNvSpPr>
          <p:nvPr/>
        </p:nvSpPr>
        <p:spPr bwMode="auto">
          <a:xfrm>
            <a:off x="2514600" y="450872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34"/>
          <p:cNvSpPr>
            <a:spLocks noChangeShapeType="1"/>
          </p:cNvSpPr>
          <p:nvPr/>
        </p:nvSpPr>
        <p:spPr bwMode="auto">
          <a:xfrm>
            <a:off x="2514600" y="549932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Oval 35"/>
          <p:cNvSpPr>
            <a:spLocks noChangeArrowheads="1"/>
          </p:cNvSpPr>
          <p:nvPr/>
        </p:nvSpPr>
        <p:spPr bwMode="auto">
          <a:xfrm>
            <a:off x="6324600" y="4356327"/>
            <a:ext cx="12954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9" name="Text Box 36"/>
          <p:cNvSpPr txBox="1">
            <a:spLocks noChangeArrowheads="1"/>
          </p:cNvSpPr>
          <p:nvPr/>
        </p:nvSpPr>
        <p:spPr bwMode="auto">
          <a:xfrm>
            <a:off x="2590800" y="3518127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 items</a:t>
            </a:r>
          </a:p>
        </p:txBody>
      </p:sp>
      <p:sp>
        <p:nvSpPr>
          <p:cNvPr id="26650" name="Text Box 37"/>
          <p:cNvSpPr txBox="1">
            <a:spLocks noChangeArrowheads="1"/>
          </p:cNvSpPr>
          <p:nvPr/>
        </p:nvSpPr>
        <p:spPr bwMode="auto">
          <a:xfrm>
            <a:off x="5791200" y="6032727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 or more items</a:t>
            </a:r>
          </a:p>
        </p:txBody>
      </p:sp>
      <p:sp>
        <p:nvSpPr>
          <p:cNvPr id="26651" name="Text Box 38"/>
          <p:cNvSpPr txBox="1">
            <a:spLocks noChangeArrowheads="1"/>
          </p:cNvSpPr>
          <p:nvPr/>
        </p:nvSpPr>
        <p:spPr bwMode="auto">
          <a:xfrm>
            <a:off x="2438400" y="6032727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 items</a:t>
            </a:r>
          </a:p>
        </p:txBody>
      </p:sp>
      <p:sp>
        <p:nvSpPr>
          <p:cNvPr id="26652" name="Text Box 39"/>
          <p:cNvSpPr txBox="1">
            <a:spLocks noChangeArrowheads="1"/>
          </p:cNvSpPr>
          <p:nvPr/>
        </p:nvSpPr>
        <p:spPr bwMode="auto">
          <a:xfrm>
            <a:off x="6248400" y="3441927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3 items</a:t>
            </a:r>
          </a:p>
        </p:txBody>
      </p:sp>
      <p:sp>
        <p:nvSpPr>
          <p:cNvPr id="26653" name="Line 40"/>
          <p:cNvSpPr>
            <a:spLocks noChangeShapeType="1"/>
          </p:cNvSpPr>
          <p:nvPr/>
        </p:nvSpPr>
        <p:spPr bwMode="auto">
          <a:xfrm>
            <a:off x="2819400" y="1232127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Text Box 41"/>
          <p:cNvSpPr txBox="1">
            <a:spLocks noChangeArrowheads="1"/>
          </p:cNvSpPr>
          <p:nvPr/>
        </p:nvSpPr>
        <p:spPr bwMode="auto">
          <a:xfrm>
            <a:off x="3429000" y="90993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At least </a:t>
            </a:r>
            <a:r>
              <a:rPr lang="en-US" altLang="en-US" b="1" dirty="0">
                <a:solidFill>
                  <a:srgbClr val="00B0F0"/>
                </a:solidFill>
              </a:rPr>
              <a:t>1</a:t>
            </a:r>
            <a:r>
              <a:rPr lang="ja-JP" altLang="en-US" b="1" dirty="0">
                <a:solidFill>
                  <a:srgbClr val="00B0F0"/>
                </a:solidFill>
              </a:rPr>
              <a:t>”</a:t>
            </a:r>
            <a:r>
              <a:rPr lang="en-US" altLang="ja-JP" b="1" dirty="0">
                <a:solidFill>
                  <a:srgbClr val="00B0F0"/>
                </a:solidFill>
              </a:rPr>
              <a:t> </a:t>
            </a:r>
            <a:r>
              <a:rPr lang="en-US" altLang="ja-JP" dirty="0"/>
              <a:t>apart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Shapes and Places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489075" y="1524000"/>
            <a:ext cx="73914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Rotate dish(</a:t>
            </a:r>
            <a:r>
              <a:rPr lang="en-US" altLang="en-US" dirty="0" err="1" smtClean="0"/>
              <a:t>es</a:t>
            </a:r>
            <a:r>
              <a:rPr lang="en-US" altLang="en-US" dirty="0" smtClean="0"/>
              <a:t>) ¼- ½” </a:t>
            </a:r>
            <a:r>
              <a:rPr lang="en-US" altLang="en-US" b="1" dirty="0" smtClean="0"/>
              <a:t>once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twice</a:t>
            </a:r>
            <a:r>
              <a:rPr lang="en-US" altLang="en-US" dirty="0" smtClean="0"/>
              <a:t> during cooking</a:t>
            </a:r>
          </a:p>
          <a:p>
            <a:pPr eaLnBrk="1" hangingPunct="1"/>
            <a:r>
              <a:rPr lang="en-US" altLang="en-US" b="1" dirty="0" smtClean="0"/>
              <a:t>Round </a:t>
            </a:r>
            <a:r>
              <a:rPr lang="en-US" altLang="en-US" dirty="0" smtClean="0"/>
              <a:t>shapes cook more evenly</a:t>
            </a:r>
          </a:p>
          <a:p>
            <a:pPr lvl="1" eaLnBrk="1" hangingPunct="1"/>
            <a:r>
              <a:rPr lang="en-US" altLang="en-US" dirty="0" smtClean="0"/>
              <a:t>Corners have </a:t>
            </a:r>
            <a:r>
              <a:rPr lang="en-US" altLang="en-US" u="sng" dirty="0" smtClean="0"/>
              <a:t>more energy passed </a:t>
            </a:r>
            <a:r>
              <a:rPr lang="en-US" altLang="en-US" dirty="0" smtClean="0"/>
              <a:t>through them and may </a:t>
            </a:r>
            <a:r>
              <a:rPr lang="en-US" altLang="en-US" u="sng" dirty="0" smtClean="0"/>
              <a:t>overcook</a:t>
            </a:r>
          </a:p>
          <a:p>
            <a:pPr eaLnBrk="1" hangingPunct="1"/>
            <a:r>
              <a:rPr lang="en-US" altLang="en-US" u="sng" dirty="0" smtClean="0"/>
              <a:t>High/tal</a:t>
            </a:r>
            <a:r>
              <a:rPr lang="en-US" altLang="en-US" dirty="0" smtClean="0"/>
              <a:t>l foods close to the top also receive more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  <a:latin typeface="Georgia" panose="02040502050405020303" pitchFamily="18" charset="0"/>
              </a:rPr>
              <a:t>Cooking/Reheating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34589" y="1600200"/>
            <a:ext cx="7467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 smtClean="0"/>
              <a:t>Stirring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while cooking prevents </a:t>
            </a:r>
            <a:r>
              <a:rPr lang="en-US" altLang="en-US" sz="3200" b="1" dirty="0"/>
              <a:t>uneven cooking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Cooking times will differ for every appliance as well as volume of food, size, and cooking utensil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Time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When food </a:t>
            </a:r>
            <a:r>
              <a:rPr lang="en-US" altLang="en-US" i="1" dirty="0" smtClean="0"/>
              <a:t>continues to cook</a:t>
            </a:r>
            <a:r>
              <a:rPr lang="en-US" altLang="en-US" dirty="0" smtClean="0"/>
              <a:t> after removed. </a:t>
            </a:r>
          </a:p>
        </p:txBody>
      </p:sp>
      <p:pic>
        <p:nvPicPr>
          <p:cNvPr id="1026" name="Picture 2" descr="http://www.cookatease.com/uploads/CarrotPayasamKheer_DFA7/Carrot_Payasam_Kheer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Benefits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763905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Time Savings-cook 3-4 times faster than ovens</a:t>
            </a:r>
          </a:p>
          <a:p>
            <a:pPr eaLnBrk="1" hangingPunct="1"/>
            <a:r>
              <a:rPr lang="en-US" altLang="en-US" dirty="0" smtClean="0"/>
              <a:t>Energy Savings—Used up to 14% electricity of conventional oven and less power for a shorter period of time</a:t>
            </a:r>
          </a:p>
          <a:p>
            <a:pPr eaLnBrk="1" hangingPunct="1"/>
            <a:r>
              <a:rPr lang="en-US" altLang="en-US" dirty="0" smtClean="0"/>
              <a:t>No preheating</a:t>
            </a:r>
          </a:p>
          <a:p>
            <a:pPr eaLnBrk="1" hangingPunct="1"/>
            <a:r>
              <a:rPr lang="en-US" altLang="en-US" dirty="0" smtClean="0"/>
              <a:t>Auto-turn off</a:t>
            </a:r>
          </a:p>
          <a:p>
            <a:pPr eaLnBrk="1" hangingPunct="1"/>
            <a:r>
              <a:rPr lang="en-US" altLang="en-US" dirty="0" smtClean="0"/>
              <a:t>Quick and easy cleanup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Cons to using a microwave?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dirty="0" smtClean="0"/>
              <a:t>Don’t cook evenly</a:t>
            </a:r>
          </a:p>
          <a:p>
            <a:r>
              <a:rPr lang="en-US" altLang="en-US" sz="4000" dirty="0" smtClean="0"/>
              <a:t>May cause weird texture</a:t>
            </a:r>
          </a:p>
          <a:p>
            <a:r>
              <a:rPr lang="en-US" altLang="en-US" sz="4000" dirty="0" smtClean="0"/>
              <a:t>Cannot brown or crisp</a:t>
            </a:r>
          </a:p>
          <a:p>
            <a:r>
              <a:rPr lang="en-US" altLang="en-US" sz="4000" dirty="0" smtClean="0"/>
              <a:t>“warming over flavor”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Browning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771525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Additional ingredients can be used to create a browning effect: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Teriyaki/soy sauce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BBQ Sauce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Melted Butter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Bread crumbs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Shredded Cheese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Brown Sugar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Nuts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Jellies, Preserves, and Glazes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Arcing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 smtClean="0"/>
              <a:t>Definition</a:t>
            </a:r>
            <a:r>
              <a:rPr lang="en-US" sz="3600" dirty="0" smtClean="0"/>
              <a:t>: electric sparks are produced when metal is used in a microwave, often times resulting in oven damage or fire.</a:t>
            </a:r>
            <a:endParaRPr lang="en-US" sz="3600" dirty="0"/>
          </a:p>
        </p:txBody>
      </p:sp>
      <p:pic>
        <p:nvPicPr>
          <p:cNvPr id="2050" name="Picture 2" descr="https://i.ytimg.com/vi/zkXIPrkgvWw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 things you didn’t know your microwave could do!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3"/>
              </a:rPr>
              <a:t>https://www.youtube.com/watch?v=SWdVeP-2-wk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Microwaves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How 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Microwave Experiment!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do we rotate food in the microwave?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9350" cy="5410200"/>
          </a:xfrm>
        </p:spPr>
        <p:txBody>
          <a:bodyPr/>
          <a:lstStyle/>
          <a:p>
            <a:r>
              <a:rPr lang="en-US" altLang="en-US" dirty="0" smtClean="0"/>
              <a:t>Marshmallow activity</a:t>
            </a:r>
          </a:p>
          <a:p>
            <a:r>
              <a:rPr lang="en-US" altLang="en-US" dirty="0" smtClean="0"/>
              <a:t>Get into your lab groups</a:t>
            </a:r>
          </a:p>
          <a:p>
            <a:pPr lvl="1"/>
            <a:r>
              <a:rPr lang="en-US" altLang="en-US" dirty="0" smtClean="0"/>
              <a:t>Grab 5 marshmallows and place them on paper towels in an even arrangement: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Cook 25-30 seconds (REMOVE TURNTABLE)</a:t>
            </a:r>
          </a:p>
          <a:p>
            <a:pPr lvl="1"/>
            <a:r>
              <a:rPr lang="en-US" altLang="en-US" dirty="0" smtClean="0"/>
              <a:t>Carefully remove from microwave and cool</a:t>
            </a:r>
          </a:p>
          <a:p>
            <a:pPr lvl="1"/>
            <a:r>
              <a:rPr lang="en-US" altLang="en-US" dirty="0" smtClean="0"/>
              <a:t>Observe: </a:t>
            </a:r>
            <a:r>
              <a:rPr lang="en-US" altLang="en-US" b="1" dirty="0" smtClean="0"/>
              <a:t>size, color, texture 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Time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When food </a:t>
            </a:r>
            <a:r>
              <a:rPr lang="en-US" altLang="en-US" i="1" dirty="0" smtClean="0"/>
              <a:t>continues to cook</a:t>
            </a:r>
            <a:r>
              <a:rPr lang="en-US" altLang="en-US" dirty="0" smtClean="0"/>
              <a:t> after removed.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Cover while microwaving is similar to steaming- tenderize food and shorten cooking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Shield</a:t>
            </a:r>
            <a:r>
              <a:rPr lang="en-US" altLang="en-US" dirty="0" smtClean="0">
                <a:solidFill>
                  <a:srgbClr val="FF0000"/>
                </a:solidFill>
              </a:rPr>
              <a:t> some portions that are particularly sensitive to overcooking. Small amounts of foil </a:t>
            </a:r>
            <a:r>
              <a:rPr lang="en-US" altLang="en-US" i="1" dirty="0" smtClean="0">
                <a:solidFill>
                  <a:srgbClr val="FF0000"/>
                </a:solidFill>
              </a:rPr>
              <a:t>can</a:t>
            </a:r>
            <a:r>
              <a:rPr lang="en-US" altLang="en-US" dirty="0" smtClean="0">
                <a:solidFill>
                  <a:srgbClr val="FF0000"/>
                </a:solidFill>
              </a:rPr>
              <a:t> be used.</a:t>
            </a:r>
          </a:p>
        </p:txBody>
      </p:sp>
    </p:spTree>
    <p:extLst>
      <p:ext uri="{BB962C8B-B14F-4D97-AF65-F5344CB8AC3E}">
        <p14:creationId xmlns:p14="http://schemas.microsoft.com/office/powerpoint/2010/main" val="11930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Microwave ideas</a:t>
            </a:r>
          </a:p>
        </p:txBody>
      </p:sp>
      <p:pic>
        <p:nvPicPr>
          <p:cNvPr id="33794" name="Content Placeholder 3" descr="microwaveidea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08" r="-28108"/>
          <a:stretch>
            <a:fillRect/>
          </a:stretch>
        </p:blipFill>
        <p:spPr>
          <a:xfrm>
            <a:off x="609600" y="1981200"/>
            <a:ext cx="4724400" cy="3024188"/>
          </a:xfrm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Does It Work?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924800" cy="52578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A magnetron tube is set in motion by a fan or a turn table, which emits electromagnetic waves.</a:t>
            </a:r>
          </a:p>
          <a:p>
            <a:pPr eaLnBrk="1" hangingPunct="1"/>
            <a:r>
              <a:rPr lang="en-US" altLang="en-US" sz="3000" dirty="0" smtClean="0"/>
              <a:t>Some areas get more microwaves, resulting in </a:t>
            </a:r>
            <a:r>
              <a:rPr lang="en-US" altLang="en-US" sz="3000" i="1" dirty="0" smtClean="0"/>
              <a:t>uneven</a:t>
            </a:r>
            <a:r>
              <a:rPr lang="en-US" altLang="en-US" sz="3000" dirty="0" smtClean="0"/>
              <a:t> cooking—</a:t>
            </a:r>
            <a:r>
              <a:rPr lang="en-US" altLang="en-US" sz="3000" b="1" dirty="0" smtClean="0"/>
              <a:t>rotating</a:t>
            </a:r>
            <a:r>
              <a:rPr lang="en-US" altLang="en-US" sz="3000" dirty="0" smtClean="0"/>
              <a:t> helps cook evenly</a:t>
            </a:r>
          </a:p>
        </p:txBody>
      </p:sp>
      <p:pic>
        <p:nvPicPr>
          <p:cNvPr id="4" name="Picture 2" descr="https://commonsensescience.files.wordpress.com/2011/11/microwave.png?w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3" y="3429000"/>
            <a:ext cx="3997327" cy="31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6"/>
          <p:cNvSpPr txBox="1">
            <a:spLocks noChangeArrowheads="1"/>
          </p:cNvSpPr>
          <p:nvPr/>
        </p:nvSpPr>
        <p:spPr bwMode="auto">
          <a:xfrm>
            <a:off x="1371600" y="609600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8434" name="Text Box 27"/>
          <p:cNvSpPr txBox="1">
            <a:spLocks noChangeArrowheads="1"/>
          </p:cNvSpPr>
          <p:nvPr/>
        </p:nvSpPr>
        <p:spPr bwMode="auto">
          <a:xfrm>
            <a:off x="1371600" y="5334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Georgia" panose="02040502050405020303" pitchFamily="18" charset="0"/>
              </a:rPr>
              <a:t>Microwave Emission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676400" y="2286000"/>
            <a:ext cx="2057400" cy="2057400"/>
            <a:chOff x="384" y="1488"/>
            <a:chExt cx="1296" cy="1296"/>
          </a:xfrm>
        </p:grpSpPr>
        <p:sp>
          <p:nvSpPr>
            <p:cNvPr id="18493" name="Oval 23"/>
            <p:cNvSpPr>
              <a:spLocks noChangeArrowheads="1"/>
            </p:cNvSpPr>
            <p:nvPr/>
          </p:nvSpPr>
          <p:spPr bwMode="auto">
            <a:xfrm>
              <a:off x="768" y="1488"/>
              <a:ext cx="48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94" name="Group 82"/>
            <p:cNvGrpSpPr>
              <a:grpSpLocks/>
            </p:cNvGrpSpPr>
            <p:nvPr/>
          </p:nvGrpSpPr>
          <p:grpSpPr bwMode="auto">
            <a:xfrm>
              <a:off x="384" y="1488"/>
              <a:ext cx="1296" cy="1296"/>
              <a:chOff x="384" y="1488"/>
              <a:chExt cx="1296" cy="1296"/>
            </a:xfrm>
          </p:grpSpPr>
          <p:sp>
            <p:nvSpPr>
              <p:cNvPr id="18495" name="Rectangle 4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1296" cy="1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96" name="Line 10"/>
              <p:cNvSpPr>
                <a:spLocks noChangeShapeType="1"/>
              </p:cNvSpPr>
              <p:nvPr/>
            </p:nvSpPr>
            <p:spPr bwMode="auto">
              <a:xfrm flipH="1">
                <a:off x="384" y="2592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Line 11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Line 12"/>
              <p:cNvSpPr>
                <a:spLocks noChangeShapeType="1"/>
              </p:cNvSpPr>
              <p:nvPr/>
            </p:nvSpPr>
            <p:spPr bwMode="auto">
              <a:xfrm flipV="1">
                <a:off x="1536" y="148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13"/>
              <p:cNvSpPr>
                <a:spLocks noChangeShapeType="1"/>
              </p:cNvSpPr>
              <p:nvPr/>
            </p:nvSpPr>
            <p:spPr bwMode="auto">
              <a:xfrm flipH="1" flipV="1">
                <a:off x="384" y="148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00" name="Group 81"/>
              <p:cNvGrpSpPr>
                <a:grpSpLocks/>
              </p:cNvGrpSpPr>
              <p:nvPr/>
            </p:nvGrpSpPr>
            <p:grpSpPr bwMode="auto">
              <a:xfrm>
                <a:off x="528" y="1536"/>
                <a:ext cx="1008" cy="1200"/>
                <a:chOff x="528" y="1536"/>
                <a:chExt cx="1008" cy="1200"/>
              </a:xfrm>
            </p:grpSpPr>
            <p:sp>
              <p:nvSpPr>
                <p:cNvPr id="18501" name="Rectangle 7"/>
                <p:cNvSpPr>
                  <a:spLocks noChangeArrowheads="1"/>
                </p:cNvSpPr>
                <p:nvPr/>
              </p:nvSpPr>
              <p:spPr bwMode="auto">
                <a:xfrm>
                  <a:off x="528" y="1632"/>
                  <a:ext cx="1008" cy="9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8502" name="Group 39"/>
                <p:cNvGrpSpPr>
                  <a:grpSpLocks/>
                </p:cNvGrpSpPr>
                <p:nvPr/>
              </p:nvGrpSpPr>
              <p:grpSpPr bwMode="auto">
                <a:xfrm>
                  <a:off x="816" y="1536"/>
                  <a:ext cx="384" cy="1200"/>
                  <a:chOff x="816" y="1536"/>
                  <a:chExt cx="384" cy="1200"/>
                </a:xfrm>
              </p:grpSpPr>
              <p:sp>
                <p:nvSpPr>
                  <p:cNvPr id="1850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536"/>
                    <a:ext cx="0" cy="1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584"/>
                    <a:ext cx="0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536"/>
                    <a:ext cx="0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36"/>
                    <a:ext cx="0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536"/>
                    <a:ext cx="0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4033155" y="2278380"/>
            <a:ext cx="2057400" cy="2057400"/>
            <a:chOff x="2304" y="1488"/>
            <a:chExt cx="1296" cy="1296"/>
          </a:xfrm>
        </p:grpSpPr>
        <p:sp>
          <p:nvSpPr>
            <p:cNvPr id="18474" name="Rectangle 5"/>
            <p:cNvSpPr>
              <a:spLocks noChangeArrowheads="1"/>
            </p:cNvSpPr>
            <p:nvPr/>
          </p:nvSpPr>
          <p:spPr bwMode="auto">
            <a:xfrm>
              <a:off x="2304" y="1488"/>
              <a:ext cx="1296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5" name="Rectangle 9"/>
            <p:cNvSpPr>
              <a:spLocks noChangeArrowheads="1"/>
            </p:cNvSpPr>
            <p:nvPr/>
          </p:nvSpPr>
          <p:spPr bwMode="auto">
            <a:xfrm>
              <a:off x="2448" y="1632"/>
              <a:ext cx="1008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6" name="Line 14"/>
            <p:cNvSpPr>
              <a:spLocks noChangeShapeType="1"/>
            </p:cNvSpPr>
            <p:nvPr/>
          </p:nvSpPr>
          <p:spPr bwMode="auto">
            <a:xfrm flipH="1">
              <a:off x="2304" y="259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15"/>
            <p:cNvSpPr>
              <a:spLocks noChangeShapeType="1"/>
            </p:cNvSpPr>
            <p:nvPr/>
          </p:nvSpPr>
          <p:spPr bwMode="auto">
            <a:xfrm>
              <a:off x="3456" y="259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16"/>
            <p:cNvSpPr>
              <a:spLocks noChangeShapeType="1"/>
            </p:cNvSpPr>
            <p:nvPr/>
          </p:nvSpPr>
          <p:spPr bwMode="auto">
            <a:xfrm flipV="1">
              <a:off x="3456" y="14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8"/>
            <p:cNvSpPr>
              <a:spLocks noChangeShapeType="1"/>
            </p:cNvSpPr>
            <p:nvPr/>
          </p:nvSpPr>
          <p:spPr bwMode="auto">
            <a:xfrm flipH="1" flipV="1">
              <a:off x="2304" y="14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Oval 25"/>
            <p:cNvSpPr>
              <a:spLocks noChangeArrowheads="1"/>
            </p:cNvSpPr>
            <p:nvPr/>
          </p:nvSpPr>
          <p:spPr bwMode="auto">
            <a:xfrm>
              <a:off x="2688" y="1488"/>
              <a:ext cx="48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81" name="Group 40"/>
            <p:cNvGrpSpPr>
              <a:grpSpLocks/>
            </p:cNvGrpSpPr>
            <p:nvPr/>
          </p:nvGrpSpPr>
          <p:grpSpPr bwMode="auto">
            <a:xfrm>
              <a:off x="2736" y="1536"/>
              <a:ext cx="384" cy="1200"/>
              <a:chOff x="816" y="1536"/>
              <a:chExt cx="384" cy="1200"/>
            </a:xfrm>
          </p:grpSpPr>
          <p:sp>
            <p:nvSpPr>
              <p:cNvPr id="18488" name="Line 41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Line 42"/>
              <p:cNvSpPr>
                <a:spLocks noChangeShapeType="1"/>
              </p:cNvSpPr>
              <p:nvPr/>
            </p:nvSpPr>
            <p:spPr bwMode="auto">
              <a:xfrm>
                <a:off x="1008" y="158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4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Line 44"/>
              <p:cNvSpPr>
                <a:spLocks noChangeShapeType="1"/>
              </p:cNvSpPr>
              <p:nvPr/>
            </p:nvSpPr>
            <p:spPr bwMode="auto">
              <a:xfrm>
                <a:off x="1200" y="15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45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2" name="Group 57"/>
            <p:cNvGrpSpPr>
              <a:grpSpLocks/>
            </p:cNvGrpSpPr>
            <p:nvPr/>
          </p:nvGrpSpPr>
          <p:grpSpPr bwMode="auto">
            <a:xfrm>
              <a:off x="2352" y="1536"/>
              <a:ext cx="1200" cy="1200"/>
              <a:chOff x="2352" y="1536"/>
              <a:chExt cx="1200" cy="1200"/>
            </a:xfrm>
          </p:grpSpPr>
          <p:sp>
            <p:nvSpPr>
              <p:cNvPr id="18483" name="Line 52"/>
              <p:cNvSpPr>
                <a:spLocks noChangeShapeType="1"/>
              </p:cNvSpPr>
              <p:nvPr/>
            </p:nvSpPr>
            <p:spPr bwMode="auto">
              <a:xfrm flipH="1" flipV="1">
                <a:off x="2352" y="2160"/>
                <a:ext cx="38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53"/>
              <p:cNvSpPr>
                <a:spLocks noChangeShapeType="1"/>
              </p:cNvSpPr>
              <p:nvPr/>
            </p:nvSpPr>
            <p:spPr bwMode="auto">
              <a:xfrm flipH="1" flipV="1">
                <a:off x="2544" y="1536"/>
                <a:ext cx="288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Line 54"/>
              <p:cNvSpPr>
                <a:spLocks noChangeShapeType="1"/>
              </p:cNvSpPr>
              <p:nvPr/>
            </p:nvSpPr>
            <p:spPr bwMode="auto">
              <a:xfrm flipV="1">
                <a:off x="2928" y="1728"/>
                <a:ext cx="144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Line 55"/>
              <p:cNvSpPr>
                <a:spLocks noChangeShapeType="1"/>
              </p:cNvSpPr>
              <p:nvPr/>
            </p:nvSpPr>
            <p:spPr bwMode="auto">
              <a:xfrm flipV="1">
                <a:off x="3024" y="2112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Line 56"/>
              <p:cNvSpPr>
                <a:spLocks noChangeShapeType="1"/>
              </p:cNvSpPr>
              <p:nvPr/>
            </p:nvSpPr>
            <p:spPr bwMode="auto">
              <a:xfrm flipV="1">
                <a:off x="3120" y="1968"/>
                <a:ext cx="43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6389910" y="2278380"/>
            <a:ext cx="2057400" cy="2057400"/>
            <a:chOff x="4080" y="1440"/>
            <a:chExt cx="1296" cy="1296"/>
          </a:xfrm>
        </p:grpSpPr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4080" y="1440"/>
              <a:ext cx="1296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224" y="1584"/>
              <a:ext cx="1008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1" name="Line 19"/>
            <p:cNvSpPr>
              <a:spLocks noChangeShapeType="1"/>
            </p:cNvSpPr>
            <p:nvPr/>
          </p:nvSpPr>
          <p:spPr bwMode="auto">
            <a:xfrm flipH="1">
              <a:off x="4080" y="25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20"/>
            <p:cNvSpPr>
              <a:spLocks noChangeShapeType="1"/>
            </p:cNvSpPr>
            <p:nvPr/>
          </p:nvSpPr>
          <p:spPr bwMode="auto">
            <a:xfrm>
              <a:off x="5232" y="25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21"/>
            <p:cNvSpPr>
              <a:spLocks noChangeShapeType="1"/>
            </p:cNvSpPr>
            <p:nvPr/>
          </p:nvSpPr>
          <p:spPr bwMode="auto">
            <a:xfrm flipV="1">
              <a:off x="5232" y="14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22"/>
            <p:cNvSpPr>
              <a:spLocks noChangeShapeType="1"/>
            </p:cNvSpPr>
            <p:nvPr/>
          </p:nvSpPr>
          <p:spPr bwMode="auto">
            <a:xfrm flipH="1" flipV="1">
              <a:off x="4080" y="14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Oval 24"/>
            <p:cNvSpPr>
              <a:spLocks noChangeArrowheads="1"/>
            </p:cNvSpPr>
            <p:nvPr/>
          </p:nvSpPr>
          <p:spPr bwMode="auto">
            <a:xfrm>
              <a:off x="4512" y="1440"/>
              <a:ext cx="48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46" name="Group 46"/>
            <p:cNvGrpSpPr>
              <a:grpSpLocks/>
            </p:cNvGrpSpPr>
            <p:nvPr/>
          </p:nvGrpSpPr>
          <p:grpSpPr bwMode="auto">
            <a:xfrm>
              <a:off x="4560" y="1488"/>
              <a:ext cx="384" cy="1200"/>
              <a:chOff x="816" y="1536"/>
              <a:chExt cx="384" cy="1200"/>
            </a:xfrm>
          </p:grpSpPr>
          <p:sp>
            <p:nvSpPr>
              <p:cNvPr id="18469" name="Line 47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Line 48"/>
              <p:cNvSpPr>
                <a:spLocks noChangeShapeType="1"/>
              </p:cNvSpPr>
              <p:nvPr/>
            </p:nvSpPr>
            <p:spPr bwMode="auto">
              <a:xfrm>
                <a:off x="1008" y="1584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49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Line 50"/>
              <p:cNvSpPr>
                <a:spLocks noChangeShapeType="1"/>
              </p:cNvSpPr>
              <p:nvPr/>
            </p:nvSpPr>
            <p:spPr bwMode="auto">
              <a:xfrm>
                <a:off x="1200" y="15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51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58"/>
            <p:cNvGrpSpPr>
              <a:grpSpLocks/>
            </p:cNvGrpSpPr>
            <p:nvPr/>
          </p:nvGrpSpPr>
          <p:grpSpPr bwMode="auto">
            <a:xfrm>
              <a:off x="4176" y="1488"/>
              <a:ext cx="1200" cy="1200"/>
              <a:chOff x="2352" y="1536"/>
              <a:chExt cx="1200" cy="1200"/>
            </a:xfrm>
          </p:grpSpPr>
          <p:sp>
            <p:nvSpPr>
              <p:cNvPr id="18464" name="Line 59"/>
              <p:cNvSpPr>
                <a:spLocks noChangeShapeType="1"/>
              </p:cNvSpPr>
              <p:nvPr/>
            </p:nvSpPr>
            <p:spPr bwMode="auto">
              <a:xfrm flipH="1" flipV="1">
                <a:off x="2352" y="2160"/>
                <a:ext cx="38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60"/>
              <p:cNvSpPr>
                <a:spLocks noChangeShapeType="1"/>
              </p:cNvSpPr>
              <p:nvPr/>
            </p:nvSpPr>
            <p:spPr bwMode="auto">
              <a:xfrm flipH="1" flipV="1">
                <a:off x="2544" y="1536"/>
                <a:ext cx="288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Line 61"/>
              <p:cNvSpPr>
                <a:spLocks noChangeShapeType="1"/>
              </p:cNvSpPr>
              <p:nvPr/>
            </p:nvSpPr>
            <p:spPr bwMode="auto">
              <a:xfrm flipV="1">
                <a:off x="2928" y="1728"/>
                <a:ext cx="144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62"/>
              <p:cNvSpPr>
                <a:spLocks noChangeShapeType="1"/>
              </p:cNvSpPr>
              <p:nvPr/>
            </p:nvSpPr>
            <p:spPr bwMode="auto">
              <a:xfrm flipV="1">
                <a:off x="3024" y="2112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Line 63"/>
              <p:cNvSpPr>
                <a:spLocks noChangeShapeType="1"/>
              </p:cNvSpPr>
              <p:nvPr/>
            </p:nvSpPr>
            <p:spPr bwMode="auto">
              <a:xfrm flipV="1">
                <a:off x="3120" y="1968"/>
                <a:ext cx="43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8" name="Line 64"/>
            <p:cNvSpPr>
              <a:spLocks noChangeShapeType="1"/>
            </p:cNvSpPr>
            <p:nvPr/>
          </p:nvSpPr>
          <p:spPr bwMode="auto">
            <a:xfrm flipV="1">
              <a:off x="4176" y="1536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65"/>
            <p:cNvSpPr>
              <a:spLocks noChangeShapeType="1"/>
            </p:cNvSpPr>
            <p:nvPr/>
          </p:nvSpPr>
          <p:spPr bwMode="auto">
            <a:xfrm flipH="1">
              <a:off x="4128" y="148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66"/>
            <p:cNvSpPr>
              <a:spLocks noChangeShapeType="1"/>
            </p:cNvSpPr>
            <p:nvPr/>
          </p:nvSpPr>
          <p:spPr bwMode="auto">
            <a:xfrm flipH="1" flipV="1">
              <a:off x="5088" y="172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67"/>
            <p:cNvSpPr>
              <a:spLocks noChangeShapeType="1"/>
            </p:cNvSpPr>
            <p:nvPr/>
          </p:nvSpPr>
          <p:spPr bwMode="auto">
            <a:xfrm flipV="1">
              <a:off x="5088" y="163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68"/>
            <p:cNvSpPr>
              <a:spLocks noChangeShapeType="1"/>
            </p:cNvSpPr>
            <p:nvPr/>
          </p:nvSpPr>
          <p:spPr bwMode="auto">
            <a:xfrm flipV="1">
              <a:off x="4896" y="153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69"/>
            <p:cNvSpPr>
              <a:spLocks noChangeShapeType="1"/>
            </p:cNvSpPr>
            <p:nvPr/>
          </p:nvSpPr>
          <p:spPr bwMode="auto">
            <a:xfrm>
              <a:off x="4464" y="1584"/>
              <a:ext cx="86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70"/>
            <p:cNvSpPr>
              <a:spLocks noChangeShapeType="1"/>
            </p:cNvSpPr>
            <p:nvPr/>
          </p:nvSpPr>
          <p:spPr bwMode="auto">
            <a:xfrm flipH="1">
              <a:off x="4128" y="1728"/>
              <a:ext cx="96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71"/>
            <p:cNvSpPr>
              <a:spLocks noChangeShapeType="1"/>
            </p:cNvSpPr>
            <p:nvPr/>
          </p:nvSpPr>
          <p:spPr bwMode="auto">
            <a:xfrm flipH="1">
              <a:off x="4896" y="1536"/>
              <a:ext cx="24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72"/>
            <p:cNvSpPr>
              <a:spLocks noChangeShapeType="1"/>
            </p:cNvSpPr>
            <p:nvPr/>
          </p:nvSpPr>
          <p:spPr bwMode="auto">
            <a:xfrm flipH="1">
              <a:off x="5232" y="24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73"/>
            <p:cNvSpPr>
              <a:spLocks noChangeShapeType="1"/>
            </p:cNvSpPr>
            <p:nvPr/>
          </p:nvSpPr>
          <p:spPr bwMode="auto">
            <a:xfrm flipH="1">
              <a:off x="5040" y="249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74"/>
            <p:cNvSpPr>
              <a:spLocks noChangeShapeType="1"/>
            </p:cNvSpPr>
            <p:nvPr/>
          </p:nvSpPr>
          <p:spPr bwMode="auto">
            <a:xfrm flipH="1" flipV="1">
              <a:off x="4128" y="1920"/>
              <a:ext cx="91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75"/>
            <p:cNvSpPr>
              <a:spLocks noChangeShapeType="1"/>
            </p:cNvSpPr>
            <p:nvPr/>
          </p:nvSpPr>
          <p:spPr bwMode="auto">
            <a:xfrm>
              <a:off x="4128" y="240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76"/>
            <p:cNvSpPr>
              <a:spLocks noChangeShapeType="1"/>
            </p:cNvSpPr>
            <p:nvPr/>
          </p:nvSpPr>
          <p:spPr bwMode="auto">
            <a:xfrm flipH="1" flipV="1">
              <a:off x="4272" y="1536"/>
              <a:ext cx="100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77"/>
            <p:cNvSpPr>
              <a:spLocks noChangeShapeType="1"/>
            </p:cNvSpPr>
            <p:nvPr/>
          </p:nvSpPr>
          <p:spPr bwMode="auto">
            <a:xfrm flipV="1">
              <a:off x="4128" y="1776"/>
              <a:ext cx="120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78"/>
            <p:cNvSpPr>
              <a:spLocks noChangeShapeType="1"/>
            </p:cNvSpPr>
            <p:nvPr/>
          </p:nvSpPr>
          <p:spPr bwMode="auto">
            <a:xfrm flipH="1">
              <a:off x="4560" y="1776"/>
              <a:ext cx="76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79"/>
            <p:cNvSpPr>
              <a:spLocks noChangeShapeType="1"/>
            </p:cNvSpPr>
            <p:nvPr/>
          </p:nvSpPr>
          <p:spPr bwMode="auto">
            <a:xfrm>
              <a:off x="4128" y="1824"/>
              <a:ext cx="110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1257300" y="4870450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Waves are emitted from an opening in the metal case.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Waves are then reflected </a:t>
            </a:r>
            <a:r>
              <a:rPr lang="en-US" altLang="en-US" b="1" dirty="0"/>
              <a:t>off the sides </a:t>
            </a:r>
            <a:r>
              <a:rPr lang="en-US" altLang="en-US" dirty="0"/>
              <a:t>and penetrate food in the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6" grpId="0"/>
      <p:bldP spid="417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Does It Work?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19200"/>
            <a:ext cx="7924800" cy="5257800"/>
          </a:xfrm>
        </p:spPr>
        <p:txBody>
          <a:bodyPr/>
          <a:lstStyle/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3600" dirty="0" smtClean="0"/>
              <a:t>Microwaves are attracted to </a:t>
            </a:r>
            <a:r>
              <a:rPr lang="en-US" altLang="en-US" sz="3600" b="1" dirty="0" smtClean="0"/>
              <a:t>water, fat, and sugar</a:t>
            </a:r>
            <a:r>
              <a:rPr lang="en-US" altLang="en-US" sz="3600" dirty="0" smtClean="0"/>
              <a:t> molecules causing them to vibrate and heat</a:t>
            </a:r>
          </a:p>
        </p:txBody>
      </p:sp>
    </p:spTree>
    <p:extLst>
      <p:ext uri="{BB962C8B-B14F-4D97-AF65-F5344CB8AC3E}">
        <p14:creationId xmlns:p14="http://schemas.microsoft.com/office/powerpoint/2010/main" val="36807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Safety Features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Door Safety Switch/Short Circuit Safety Switch (</a:t>
            </a:r>
            <a:r>
              <a:rPr lang="en-US" altLang="en-US" b="1" dirty="0"/>
              <a:t>turns off </a:t>
            </a:r>
            <a:r>
              <a:rPr lang="en-US" altLang="en-US" dirty="0"/>
              <a:t>when you open the door)</a:t>
            </a:r>
          </a:p>
          <a:p>
            <a:pPr eaLnBrk="1" hangingPunct="1"/>
            <a:r>
              <a:rPr lang="en-US" altLang="en-US" b="1" dirty="0" smtClean="0"/>
              <a:t>Seal</a:t>
            </a:r>
            <a:r>
              <a:rPr lang="en-US" altLang="en-US" dirty="0" smtClean="0"/>
              <a:t> around door</a:t>
            </a:r>
          </a:p>
        </p:txBody>
      </p:sp>
      <p:pic>
        <p:nvPicPr>
          <p:cNvPr id="2050" name="Picture 2" descr="http://the-gadgeteer.com/wp-content/uploads/2014/05/puckoven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800" y="4724400"/>
            <a:ext cx="6858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*Do not attempt to use if the door does not seal properly, is bent, or hinges or latches are broken!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Materials/Dishes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Best to use </a:t>
            </a:r>
            <a:r>
              <a:rPr lang="en-US" altLang="en-US" b="1" dirty="0" smtClean="0"/>
              <a:t>glassware, paper, or plastic</a:t>
            </a:r>
            <a:r>
              <a:rPr lang="en-US" altLang="en-US" dirty="0" smtClean="0"/>
              <a:t> dishes</a:t>
            </a:r>
          </a:p>
          <a:p>
            <a:pPr eaLnBrk="1" hangingPunct="1"/>
            <a:r>
              <a:rPr lang="en-US" altLang="en-US" dirty="0" smtClean="0"/>
              <a:t>Plastic and paper are good for reheating, but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for prolonged cooking. They cannot withstand high temperatures.</a:t>
            </a:r>
          </a:p>
          <a:p>
            <a:pPr eaLnBrk="1" hangingPunct="1"/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*Avoid wax coated materials, delicate glass and anything containing 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Be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C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areful!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Make sure steam can escape or have room to build up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Otherwise you could get burned , the food could splatter every where, or it won’t cook the food very evenly</a:t>
            </a:r>
          </a:p>
          <a:p>
            <a:pPr marL="82550" indent="0">
              <a:buFont typeface="Wingdings 2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581400"/>
            <a:ext cx="3327400" cy="28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Not To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icrowave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smtClean="0">
                <a:hlinkClick r:id="rId3"/>
              </a:rPr>
              <a:t>https://www.youtube.com/watch?v=xBaXpSUiry4</a:t>
            </a:r>
            <a:endParaRPr lang="en-US" altLang="en-US" sz="36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11567</TotalTime>
  <Words>613</Words>
  <Application>Microsoft Office PowerPoint</Application>
  <PresentationFormat>On-screen Show (4:3)</PresentationFormat>
  <Paragraphs>115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Microwave Cooking</vt:lpstr>
      <vt:lpstr>Microwaves</vt:lpstr>
      <vt:lpstr>How Does It Work?</vt:lpstr>
      <vt:lpstr>PowerPoint Presentation</vt:lpstr>
      <vt:lpstr>How Does It Work?</vt:lpstr>
      <vt:lpstr>Safety Features </vt:lpstr>
      <vt:lpstr>Materials/Dishes</vt:lpstr>
      <vt:lpstr>Be Careful! </vt:lpstr>
      <vt:lpstr>What Not To Microwave</vt:lpstr>
      <vt:lpstr>Shapes and Places</vt:lpstr>
      <vt:lpstr>Positions</vt:lpstr>
      <vt:lpstr>Shapes and Places</vt:lpstr>
      <vt:lpstr>PowerPoint Presentation</vt:lpstr>
      <vt:lpstr>Standing Time</vt:lpstr>
      <vt:lpstr>Benefits</vt:lpstr>
      <vt:lpstr>Cons to using a microwave? </vt:lpstr>
      <vt:lpstr>Browning</vt:lpstr>
      <vt:lpstr>Arcing</vt:lpstr>
      <vt:lpstr>10 things you didn’t know your microwave could do!</vt:lpstr>
      <vt:lpstr>Microwave Experiment!</vt:lpstr>
      <vt:lpstr>Why do we rotate food in the microwave? </vt:lpstr>
      <vt:lpstr>Standing Time</vt:lpstr>
      <vt:lpstr>Microwave ideas</vt:lpstr>
    </vt:vector>
  </TitlesOfParts>
  <Company>Brigham Young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Cooking</dc:title>
  <dc:creator>jcs2</dc:creator>
  <cp:lastModifiedBy>Brittni Moffat</cp:lastModifiedBy>
  <cp:revision>51</cp:revision>
  <cp:lastPrinted>2015-09-10T14:04:38Z</cp:lastPrinted>
  <dcterms:created xsi:type="dcterms:W3CDTF">2006-05-22T20:07:37Z</dcterms:created>
  <dcterms:modified xsi:type="dcterms:W3CDTF">2016-02-11T01:31:55Z</dcterms:modified>
</cp:coreProperties>
</file>